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ctiveX/activeX1.xml" ContentType="application/vnd.ms-office.activeX+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activeX/activeX2.xml" ContentType="application/vnd.ms-office.activeX+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activeX/activeX3.xml" ContentType="application/vnd.ms-office.activeX+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activeX/activeX4.xml" ContentType="application/vnd.ms-office.activeX+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6" r:id="rId2"/>
    <p:sldId id="315" r:id="rId3"/>
    <p:sldId id="276" r:id="rId4"/>
    <p:sldId id="294" r:id="rId5"/>
    <p:sldId id="296" r:id="rId6"/>
    <p:sldId id="288" r:id="rId7"/>
    <p:sldId id="295" r:id="rId8"/>
    <p:sldId id="289" r:id="rId9"/>
    <p:sldId id="285" r:id="rId10"/>
    <p:sldId id="258" r:id="rId11"/>
    <p:sldId id="312" r:id="rId12"/>
    <p:sldId id="287" r:id="rId13"/>
    <p:sldId id="308" r:id="rId14"/>
    <p:sldId id="260" r:id="rId15"/>
    <p:sldId id="293" r:id="rId16"/>
    <p:sldId id="291" r:id="rId17"/>
    <p:sldId id="290" r:id="rId18"/>
    <p:sldId id="268" r:id="rId19"/>
    <p:sldId id="277" r:id="rId20"/>
    <p:sldId id="298" r:id="rId21"/>
    <p:sldId id="306" r:id="rId22"/>
    <p:sldId id="292" r:id="rId23"/>
    <p:sldId id="307" r:id="rId24"/>
    <p:sldId id="263" r:id="rId25"/>
    <p:sldId id="302" r:id="rId26"/>
    <p:sldId id="264" r:id="rId27"/>
    <p:sldId id="297" r:id="rId28"/>
    <p:sldId id="265" r:id="rId29"/>
    <p:sldId id="301" r:id="rId30"/>
    <p:sldId id="311" r:id="rId31"/>
    <p:sldId id="266" r:id="rId32"/>
    <p:sldId id="313" r:id="rId33"/>
    <p:sldId id="267" r:id="rId34"/>
    <p:sldId id="274" r:id="rId35"/>
    <p:sldId id="300" r:id="rId36"/>
    <p:sldId id="303" r:id="rId37"/>
    <p:sldId id="279" r:id="rId38"/>
    <p:sldId id="280" r:id="rId39"/>
    <p:sldId id="304" r:id="rId40"/>
    <p:sldId id="282" r:id="rId41"/>
    <p:sldId id="314" r:id="rId42"/>
    <p:sldId id="283" r:id="rId43"/>
    <p:sldId id="284"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19" autoAdjust="0"/>
    <p:restoredTop sz="79328" autoAdjust="0"/>
  </p:normalViewPr>
  <p:slideViewPr>
    <p:cSldViewPr snapToGrid="0" snapToObjects="1" showGuides="1">
      <p:cViewPr>
        <p:scale>
          <a:sx n="76" d="100"/>
          <a:sy n="76" d="100"/>
        </p:scale>
        <p:origin x="-88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5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A40248-9951-5549-B47B-E6C22A9097FF}" type="datetimeFigureOut">
              <a:rPr lang="en-US" smtClean="0"/>
              <a:pPr/>
              <a:t>6/28/2012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47EAE4-3364-FC4F-B1C6-0DCB95C639E2}" type="slidenum">
              <a:rPr lang="en-US" smtClean="0"/>
              <a:pPr/>
              <a:t>‹#›</a:t>
            </a:fld>
            <a:endParaRPr lang="en-US"/>
          </a:p>
        </p:txBody>
      </p:sp>
    </p:spTree>
    <p:extLst>
      <p:ext uri="{BB962C8B-B14F-4D97-AF65-F5344CB8AC3E}">
        <p14:creationId xmlns:p14="http://schemas.microsoft.com/office/powerpoint/2010/main" val="5051262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3</a:t>
            </a:fld>
            <a:endParaRPr lang="en-US"/>
          </a:p>
        </p:txBody>
      </p:sp>
    </p:spTree>
    <p:extLst>
      <p:ext uri="{BB962C8B-B14F-4D97-AF65-F5344CB8AC3E}">
        <p14:creationId xmlns:p14="http://schemas.microsoft.com/office/powerpoint/2010/main" val="26417711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0C47EAE4-3364-FC4F-B1C6-0DCB95C639E2}" type="slidenum">
              <a:rPr lang="en-US" smtClean="0"/>
              <a:pPr/>
              <a:t>14</a:t>
            </a:fld>
            <a:endParaRPr lang="en-US"/>
          </a:p>
        </p:txBody>
      </p:sp>
    </p:spTree>
    <p:extLst>
      <p:ext uri="{BB962C8B-B14F-4D97-AF65-F5344CB8AC3E}">
        <p14:creationId xmlns:p14="http://schemas.microsoft.com/office/powerpoint/2010/main" val="33311531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major component of CDL is the idea of being self-reflective</a:t>
            </a:r>
            <a:r>
              <a:rPr lang="en-US" dirty="0" smtClean="0">
                <a:effectLst/>
              </a:rPr>
              <a:t> of</a:t>
            </a:r>
            <a:r>
              <a:rPr lang="en-US" baseline="0" dirty="0" smtClean="0">
                <a:effectLst/>
              </a:rPr>
              <a:t> our experience of living and learning in a digital society.</a:t>
            </a:r>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15</a:t>
            </a:fld>
            <a:endParaRPr lang="en-US"/>
          </a:p>
        </p:txBody>
      </p:sp>
    </p:spTree>
    <p:extLst>
      <p:ext uri="{BB962C8B-B14F-4D97-AF65-F5344CB8AC3E}">
        <p14:creationId xmlns:p14="http://schemas.microsoft.com/office/powerpoint/2010/main" val="2048079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Calibri" charset="0"/>
                <a:ea typeface="ＭＳ Ｐゴシック" charset="0"/>
                <a:cs typeface="ＭＳ Ｐゴシック" charset="0"/>
              </a:rPr>
              <a:t>Digital</a:t>
            </a:r>
            <a:r>
              <a:rPr lang="en-US" baseline="0" dirty="0" smtClean="0">
                <a:latin typeface="Calibri" charset="0"/>
                <a:ea typeface="ＭＳ Ｐゴシック" charset="0"/>
                <a:cs typeface="ＭＳ Ｐゴシック" charset="0"/>
              </a:rPr>
              <a:t> literacy is a contested term – the definition isn’t settled yet – and in some ways, it means so many different things that it’s empty of meaning.  Here’s one popular understanding: digital literacy as </a:t>
            </a:r>
            <a:r>
              <a:rPr lang="en-US" dirty="0" smtClean="0">
                <a:latin typeface="Calibri" charset="0"/>
                <a:ea typeface="ＭＳ Ｐゴシック" charset="0"/>
                <a:cs typeface="ＭＳ Ｐゴシック" charset="0"/>
              </a:rPr>
              <a:t>extending the traditional definition </a:t>
            </a:r>
            <a:r>
              <a:rPr lang="en-US" dirty="0">
                <a:latin typeface="Calibri" charset="0"/>
                <a:ea typeface="ＭＳ Ｐゴシック" charset="0"/>
                <a:cs typeface="ＭＳ Ｐゴシック" charset="0"/>
              </a:rPr>
              <a:t>of literacy to take into account new technologies and new formats.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a typeface="ＭＳ Ｐゴシック" charset="0"/>
              <a:cs typeface="ＭＳ Ｐゴシック" charset="0"/>
            </a:endParaRPr>
          </a:p>
          <a:p>
            <a:pPr eaLnBrk="1" hangingPunct="1"/>
            <a:endParaRPr lang="en-US" dirty="0">
              <a:latin typeface="Times New Roman" charset="0"/>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47EAE4-3364-FC4F-B1C6-0DCB95C639E2}" type="slidenum">
              <a:rPr lang="en-US" smtClean="0"/>
              <a:pPr/>
              <a:t>18</a:t>
            </a:fld>
            <a:endParaRPr lang="en-US"/>
          </a:p>
        </p:txBody>
      </p:sp>
    </p:spTree>
    <p:extLst>
      <p:ext uri="{BB962C8B-B14F-4D97-AF65-F5344CB8AC3E}">
        <p14:creationId xmlns:p14="http://schemas.microsoft.com/office/powerpoint/2010/main" val="3795449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We see connections to two theoretical frameworks in particular, participatory learning and situated cognition. </a:t>
            </a:r>
            <a:r>
              <a:rPr lang="en-US" dirty="0" smtClean="0"/>
              <a:t>These factors</a:t>
            </a:r>
            <a:r>
              <a:rPr lang="en-US" baseline="0" dirty="0" smtClean="0"/>
              <a:t> define what folks at Project New Media Literacies call participatory learning.  These characteristics overlap with the idea of participatory culture that I introduced at the beginning of the talk, and help us to understand how we might bring participatory culture into the classroom.</a:t>
            </a:r>
            <a:endParaRPr lang="en-US" dirty="0" smtClean="0"/>
          </a:p>
          <a:p>
            <a:endParaRPr lang="en-US" baseline="0" dirty="0" smtClean="0"/>
          </a:p>
          <a:p>
            <a:endParaRPr lang="en-US" baseline="0" dirty="0" smtClean="0"/>
          </a:p>
          <a:p>
            <a:endParaRPr lang="en-US" baseline="0" dirty="0" smtClean="0"/>
          </a:p>
          <a:p>
            <a:r>
              <a:rPr lang="en-US" baseline="0" dirty="0" smtClean="0"/>
              <a:t>Situated cognition - </a:t>
            </a:r>
            <a:r>
              <a:rPr lang="en-US" dirty="0" smtClean="0"/>
              <a:t>potentially leading to more purposeful and engaged learning. Learning to be a mathematician rather than learning math </a:t>
            </a:r>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19</a:t>
            </a:fld>
            <a:endParaRPr lang="en-US"/>
          </a:p>
        </p:txBody>
      </p:sp>
    </p:spTree>
    <p:extLst>
      <p:ext uri="{BB962C8B-B14F-4D97-AF65-F5344CB8AC3E}">
        <p14:creationId xmlns:p14="http://schemas.microsoft.com/office/powerpoint/2010/main" val="1712416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47EAE4-3364-FC4F-B1C6-0DCB95C639E2}" type="slidenum">
              <a:rPr lang="en-US" smtClean="0"/>
              <a:pPr/>
              <a:t>20</a:t>
            </a:fld>
            <a:endParaRPr lang="en-US"/>
          </a:p>
        </p:txBody>
      </p:sp>
    </p:spTree>
    <p:extLst>
      <p:ext uri="{BB962C8B-B14F-4D97-AF65-F5344CB8AC3E}">
        <p14:creationId xmlns:p14="http://schemas.microsoft.com/office/powerpoint/2010/main" val="7702708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Common Core has</a:t>
            </a:r>
            <a:r>
              <a:rPr lang="en-US" baseline="0" dirty="0" smtClean="0"/>
              <a:t> woven critical thinking throughout the standards, something that teachers are going to have to be more explicitly aware of in designing their lessons.  I think that CDL provides a way to embed critical thinking and technology into a lesson, which meets CCSS demands and also gets you and your students using technology in a new way, seeing it through a new lens.</a:t>
            </a:r>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21</a:t>
            </a:fld>
            <a:endParaRPr lang="en-US"/>
          </a:p>
        </p:txBody>
      </p:sp>
    </p:spTree>
    <p:extLst>
      <p:ext uri="{BB962C8B-B14F-4D97-AF65-F5344CB8AC3E}">
        <p14:creationId xmlns:p14="http://schemas.microsoft.com/office/powerpoint/2010/main" val="4064301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These standards ask students and teachers to engage with the broader social and cultural contexts of their technology use, concepts that move beyond the ability to manipulate a keyboard or create an interactive Power Point presentation.</a:t>
            </a:r>
            <a:r>
              <a:rPr lang="en-US" dirty="0" smtClean="0">
                <a:effectLst/>
              </a:rPr>
              <a:t>   Again, this is the part that often</a:t>
            </a:r>
            <a:r>
              <a:rPr lang="en-US" baseline="0" dirty="0" smtClean="0">
                <a:effectLst/>
              </a:rPr>
              <a:t> gets missed when we focus primarily on tech skills – when we integrate technology into a particular lesson with the goal of promoting certain skills. That’s an opportunity to engage in a broader conversation that hits on these ISTE standards.  Want to think about how to infuse some of these elements into our lessons – or how to build lessons around them.  That’s what we’re going to do next.</a:t>
            </a:r>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22</a:t>
            </a:fld>
            <a:endParaRPr lang="en-US"/>
          </a:p>
        </p:txBody>
      </p:sp>
    </p:spTree>
    <p:extLst>
      <p:ext uri="{BB962C8B-B14F-4D97-AF65-F5344CB8AC3E}">
        <p14:creationId xmlns:p14="http://schemas.microsoft.com/office/powerpoint/2010/main" val="3891764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47EAE4-3364-FC4F-B1C6-0DCB95C639E2}" type="slidenum">
              <a:rPr lang="en-US" smtClean="0"/>
              <a:pPr/>
              <a:t>23</a:t>
            </a:fld>
            <a:endParaRPr lang="en-US"/>
          </a:p>
        </p:txBody>
      </p:sp>
    </p:spTree>
    <p:extLst>
      <p:ext uri="{BB962C8B-B14F-4D97-AF65-F5344CB8AC3E}">
        <p14:creationId xmlns:p14="http://schemas.microsoft.com/office/powerpoint/2010/main" val="1089873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These acts of sharing, collaboration, and expression—central to engagement in a participatory culture—are enabled and supported by free or low-cost web-based digital technologies such as blogs, wikis, YouTube, and other social media. </a:t>
            </a:r>
          </a:p>
          <a:p>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5</a:t>
            </a:fld>
            <a:endParaRPr lang="en-US"/>
          </a:p>
        </p:txBody>
      </p:sp>
    </p:spTree>
    <p:extLst>
      <p:ext uri="{BB962C8B-B14F-4D97-AF65-F5344CB8AC3E}">
        <p14:creationId xmlns:p14="http://schemas.microsoft.com/office/powerpoint/2010/main" val="22431235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47EAE4-3364-FC4F-B1C6-0DCB95C639E2}" type="slidenum">
              <a:rPr lang="en-US" smtClean="0"/>
              <a:pPr/>
              <a:t>24</a:t>
            </a:fld>
            <a:endParaRPr lang="en-US"/>
          </a:p>
        </p:txBody>
      </p:sp>
    </p:spTree>
    <p:extLst>
      <p:ext uri="{BB962C8B-B14F-4D97-AF65-F5344CB8AC3E}">
        <p14:creationId xmlns:p14="http://schemas.microsoft.com/office/powerpoint/2010/main" val="3339904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47EAE4-3364-FC4F-B1C6-0DCB95C639E2}" type="slidenum">
              <a:rPr lang="en-US" smtClean="0"/>
              <a:pPr/>
              <a:t>25</a:t>
            </a:fld>
            <a:endParaRPr lang="en-US"/>
          </a:p>
        </p:txBody>
      </p:sp>
    </p:spTree>
    <p:extLst>
      <p:ext uri="{BB962C8B-B14F-4D97-AF65-F5344CB8AC3E}">
        <p14:creationId xmlns:p14="http://schemas.microsoft.com/office/powerpoint/2010/main" val="33538450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Synergistic relationship between technologies, and cultural, social, and economic factors.</a:t>
            </a:r>
            <a:r>
              <a:rPr lang="en-US" baseline="0" dirty="0" smtClean="0"/>
              <a:t> S</a:t>
            </a:r>
            <a:r>
              <a:rPr lang="en-US" dirty="0" smtClean="0"/>
              <a:t>ocial media and technology as instrumental in supporting efforts of resistance against governments in the Middle East. </a:t>
            </a:r>
          </a:p>
          <a:p>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26</a:t>
            </a:fld>
            <a:endParaRPr lang="en-US"/>
          </a:p>
        </p:txBody>
      </p:sp>
    </p:spTree>
    <p:extLst>
      <p:ext uri="{BB962C8B-B14F-4D97-AF65-F5344CB8AC3E}">
        <p14:creationId xmlns:p14="http://schemas.microsoft.com/office/powerpoint/2010/main" val="9171508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27</a:t>
            </a:fld>
            <a:endParaRPr lang="en-US"/>
          </a:p>
        </p:txBody>
      </p:sp>
    </p:spTree>
    <p:extLst>
      <p:ext uri="{BB962C8B-B14F-4D97-AF65-F5344CB8AC3E}">
        <p14:creationId xmlns:p14="http://schemas.microsoft.com/office/powerpoint/2010/main" val="33405341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47EAE4-3364-FC4F-B1C6-0DCB95C639E2}" type="slidenum">
              <a:rPr lang="en-US" smtClean="0"/>
              <a:pPr/>
              <a:t>28</a:t>
            </a:fld>
            <a:endParaRPr lang="en-US"/>
          </a:p>
        </p:txBody>
      </p:sp>
    </p:spTree>
    <p:extLst>
      <p:ext uri="{BB962C8B-B14F-4D97-AF65-F5344CB8AC3E}">
        <p14:creationId xmlns:p14="http://schemas.microsoft.com/office/powerpoint/2010/main" val="30702272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Going deeper…</a:t>
            </a:r>
          </a:p>
        </p:txBody>
      </p:sp>
      <p:sp>
        <p:nvSpPr>
          <p:cNvPr id="4" name="Slide Number Placeholder 3"/>
          <p:cNvSpPr>
            <a:spLocks noGrp="1"/>
          </p:cNvSpPr>
          <p:nvPr>
            <p:ph type="sldNum" sz="quarter" idx="10"/>
          </p:nvPr>
        </p:nvSpPr>
        <p:spPr/>
        <p:txBody>
          <a:bodyPr/>
          <a:lstStyle/>
          <a:p>
            <a:fld id="{0C47EAE4-3364-FC4F-B1C6-0DCB95C639E2}" type="slidenum">
              <a:rPr lang="en-US" smtClean="0"/>
              <a:pPr/>
              <a:t>29</a:t>
            </a:fld>
            <a:endParaRPr lang="en-US"/>
          </a:p>
        </p:txBody>
      </p:sp>
    </p:spTree>
    <p:extLst>
      <p:ext uri="{BB962C8B-B14F-4D97-AF65-F5344CB8AC3E}">
        <p14:creationId xmlns:p14="http://schemas.microsoft.com/office/powerpoint/2010/main" val="9171508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Press F5 or enter presentation mode to view the poll
In an emergency during your presentation, if the poll isn't showing, navigate to this link in your web browser:
http://www.polleverywhere.com/free_text_polls/MTQwMjUxMzM4OA</a:t>
            </a:r>
          </a:p>
          <a:p>
            <a:pPr>
              <a:spcBef>
                <a:spcPct val="0"/>
              </a:spcBef>
            </a:pPr>
            <a:endParaRPr lang="en-US" dirty="0" smtClean="0"/>
          </a:p>
          <a:p>
            <a:pPr>
              <a:spcBef>
                <a:spcPct val="0"/>
              </a:spcBef>
            </a:pPr>
            <a:r>
              <a:rPr lang="en-US" dirty="0" smtClean="0"/>
              <a:t>If you like, you can use this slide as a template for your own voting slides. You might use a slide like this if you feel your audience would</a:t>
            </a:r>
            <a:r>
              <a:rPr lang="en-US" baseline="0" dirty="0" smtClean="0"/>
              <a:t> benefit from </a:t>
            </a:r>
            <a:r>
              <a:rPr lang="en-US" dirty="0" smtClean="0"/>
              <a:t>the</a:t>
            </a:r>
            <a:r>
              <a:rPr lang="en-US" baseline="0" dirty="0" smtClean="0"/>
              <a:t> picture showing a text message on a phone.</a:t>
            </a:r>
            <a:endParaRPr lang="en-US" dirty="0"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1FF443-286A-4B56-B134-A4259059825C}" type="slidenum">
              <a:rPr lang="en-US"/>
              <a:pPr fontAlgn="base">
                <a:spcBef>
                  <a:spcPct val="0"/>
                </a:spcBef>
                <a:spcAft>
                  <a:spcPct val="0"/>
                </a:spcAft>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broader conversation that we started around social</a:t>
            </a:r>
            <a:r>
              <a:rPr lang="en-US" baseline="0" dirty="0" smtClean="0"/>
              <a:t> media supporting social action, we could do more research into the role that technology plays in the everyday lives of citizens of Egypt, or Libya, and then compare that to our own </a:t>
            </a:r>
            <a:r>
              <a:rPr lang="en-US" baseline="0" dirty="0" err="1" smtClean="0"/>
              <a:t>technobiography</a:t>
            </a:r>
            <a:r>
              <a:rPr lang="en-US" baseline="0" dirty="0" smtClean="0"/>
              <a:t>, use that as a jumping off point for conversations around history, economics, sociology…</a:t>
            </a:r>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31</a:t>
            </a:fld>
            <a:endParaRPr lang="en-US"/>
          </a:p>
        </p:txBody>
      </p:sp>
    </p:spTree>
    <p:extLst>
      <p:ext uri="{BB962C8B-B14F-4D97-AF65-F5344CB8AC3E}">
        <p14:creationId xmlns:p14="http://schemas.microsoft.com/office/powerpoint/2010/main" val="25029247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Press F5 or enter presentation mode to view the poll
In an emergency during your presentation, if the poll isn't showing, navigate to this link in your web browser:
http://www.polleverywhere.com/free_text_polls/LTY2NDI1Njg5OA</a:t>
            </a:r>
          </a:p>
          <a:p>
            <a:pPr>
              <a:spcBef>
                <a:spcPct val="0"/>
              </a:spcBef>
            </a:pPr>
            <a:endParaRPr lang="en-US" dirty="0" smtClean="0"/>
          </a:p>
          <a:p>
            <a:pPr>
              <a:spcBef>
                <a:spcPct val="0"/>
              </a:spcBef>
            </a:pPr>
            <a:r>
              <a:rPr lang="en-US" dirty="0" smtClean="0"/>
              <a:t>If you like, you can use this slide as a template for your own voting slides. You might use a slide like this if you feel your audience would</a:t>
            </a:r>
            <a:r>
              <a:rPr lang="en-US" baseline="0" dirty="0" smtClean="0"/>
              <a:t> benefit from </a:t>
            </a:r>
            <a:r>
              <a:rPr lang="en-US" dirty="0" smtClean="0"/>
              <a:t>the</a:t>
            </a:r>
            <a:r>
              <a:rPr lang="en-US" baseline="0" dirty="0" smtClean="0"/>
              <a:t> picture showing a text message on a phone.</a:t>
            </a:r>
            <a:endParaRPr lang="en-US" dirty="0"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1FF443-286A-4B56-B134-A4259059825C}" type="slidenum">
              <a:rPr lang="en-US"/>
              <a:pPr fontAlgn="base">
                <a:spcBef>
                  <a:spcPct val="0"/>
                </a:spcBef>
                <a:spcAft>
                  <a:spcPct val="0"/>
                </a:spcAft>
              </a:pPr>
              <a:t>32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33</a:t>
            </a:fld>
            <a:endParaRPr lang="en-US"/>
          </a:p>
        </p:txBody>
      </p:sp>
    </p:spTree>
    <p:extLst>
      <p:ext uri="{BB962C8B-B14F-4D97-AF65-F5344CB8AC3E}">
        <p14:creationId xmlns:p14="http://schemas.microsoft.com/office/powerpoint/2010/main" val="3338689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Calibri" charset="0"/>
              <a:ea typeface="ＭＳ Ｐゴシック" charset="0"/>
              <a:cs typeface="ＭＳ Ｐゴシック"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activity tweaks an</a:t>
            </a:r>
            <a:r>
              <a:rPr lang="en-US" baseline="0" dirty="0" smtClean="0"/>
              <a:t> existing lesson on multimodal writing, focused on graphic novels.  We’ll add a few CDL elements.</a:t>
            </a:r>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36</a:t>
            </a:fld>
            <a:endParaRPr lang="en-US"/>
          </a:p>
        </p:txBody>
      </p:sp>
    </p:spTree>
    <p:extLst>
      <p:ext uri="{BB962C8B-B14F-4D97-AF65-F5344CB8AC3E}">
        <p14:creationId xmlns:p14="http://schemas.microsoft.com/office/powerpoint/2010/main" val="2024315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Final product: Create a digital graphic novel around a topic.</a:t>
            </a:r>
          </a:p>
          <a:p>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37</a:t>
            </a:fld>
            <a:endParaRPr lang="en-US"/>
          </a:p>
        </p:txBody>
      </p:sp>
    </p:spTree>
    <p:extLst>
      <p:ext uri="{BB962C8B-B14F-4D97-AF65-F5344CB8AC3E}">
        <p14:creationId xmlns:p14="http://schemas.microsoft.com/office/powerpoint/2010/main" val="33114689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activity</a:t>
            </a:r>
            <a:r>
              <a:rPr lang="en-US" baseline="0" dirty="0" smtClean="0"/>
              <a:t> takes an aspect of CDL as its focus: participatory culture.  It is building around the 1</a:t>
            </a:r>
            <a:r>
              <a:rPr lang="en-US" baseline="30000" dirty="0" smtClean="0"/>
              <a:t>st</a:t>
            </a:r>
            <a:r>
              <a:rPr lang="en-US" baseline="0" dirty="0" smtClean="0"/>
              <a:t> element of CDL, understanding contexts of technology use.</a:t>
            </a:r>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38</a:t>
            </a:fld>
            <a:endParaRPr lang="en-US"/>
          </a:p>
        </p:txBody>
      </p:sp>
    </p:spTree>
    <p:extLst>
      <p:ext uri="{BB962C8B-B14F-4D97-AF65-F5344CB8AC3E}">
        <p14:creationId xmlns:p14="http://schemas.microsoft.com/office/powerpoint/2010/main" val="38922874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39</a:t>
            </a:fld>
            <a:endParaRPr lang="en-US"/>
          </a:p>
        </p:txBody>
      </p:sp>
    </p:spTree>
    <p:extLst>
      <p:ext uri="{BB962C8B-B14F-4D97-AF65-F5344CB8AC3E}">
        <p14:creationId xmlns:p14="http://schemas.microsoft.com/office/powerpoint/2010/main" val="33114689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Press F5 or enter presentation mode to view the poll
In an emergency during your presentation, if the poll isn't showing, navigate to this link in your web browser:
http://www.polleverywhere.com/free_text_polls/OTg3ODgxOTk1</a:t>
            </a:r>
          </a:p>
          <a:p>
            <a:pPr>
              <a:spcBef>
                <a:spcPct val="0"/>
              </a:spcBef>
            </a:pPr>
            <a:endParaRPr lang="en-US" dirty="0" smtClean="0"/>
          </a:p>
          <a:p>
            <a:pPr>
              <a:spcBef>
                <a:spcPct val="0"/>
              </a:spcBef>
            </a:pPr>
            <a:r>
              <a:rPr lang="en-US" dirty="0" smtClean="0"/>
              <a:t>If you like, you can use this slide as a template for your own voting slides. You might use a slide like this if you feel your audience would</a:t>
            </a:r>
            <a:r>
              <a:rPr lang="en-US" baseline="0" dirty="0" smtClean="0"/>
              <a:t> benefit from </a:t>
            </a:r>
            <a:r>
              <a:rPr lang="en-US" dirty="0" smtClean="0"/>
              <a:t>the</a:t>
            </a:r>
            <a:r>
              <a:rPr lang="en-US" baseline="0" dirty="0" smtClean="0"/>
              <a:t> picture showing a text message on a phone.</a:t>
            </a:r>
            <a:endParaRPr lang="en-US" dirty="0"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1FF443-286A-4B56-B134-A4259059825C}" type="slidenum">
              <a:rPr lang="en-US"/>
              <a:pPr fontAlgn="base">
                <a:spcBef>
                  <a:spcPct val="0"/>
                </a:spcBef>
                <a:spcAft>
                  <a:spcPct val="0"/>
                </a:spcAft>
              </a:pPr>
              <a:t>41</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Closing thoughts – not just the technology, but the context matters too.  Context is</a:t>
            </a:r>
            <a:r>
              <a:rPr lang="en-US" baseline="0" dirty="0" smtClean="0"/>
              <a:t> helpful </a:t>
            </a:r>
            <a:r>
              <a:rPr lang="en-US" dirty="0" smtClean="0"/>
              <a:t>for understanding when to deploy</a:t>
            </a:r>
            <a:r>
              <a:rPr lang="en-US" baseline="0" dirty="0" smtClean="0"/>
              <a:t> certain technologies, tools, and practices.  It shapes our sense of what is appropriate and what isn’t appropriate.  CDL helps to put some of the focus back on context, critically analyzing, reflecting on our place within the context, to gain a better sense of how to navigate the context as a whole.  </a:t>
            </a:r>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42</a:t>
            </a:fld>
            <a:endParaRPr lang="en-US"/>
          </a:p>
        </p:txBody>
      </p:sp>
    </p:spTree>
    <p:extLst>
      <p:ext uri="{BB962C8B-B14F-4D97-AF65-F5344CB8AC3E}">
        <p14:creationId xmlns:p14="http://schemas.microsoft.com/office/powerpoint/2010/main" val="153095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7</a:t>
            </a:fld>
            <a:endParaRPr lang="en-US"/>
          </a:p>
        </p:txBody>
      </p:sp>
    </p:spTree>
    <p:extLst>
      <p:ext uri="{BB962C8B-B14F-4D97-AF65-F5344CB8AC3E}">
        <p14:creationId xmlns:p14="http://schemas.microsoft.com/office/powerpoint/2010/main" val="3780772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Calibri" charset="0"/>
                <a:ea typeface="ＭＳ Ｐゴシック" charset="0"/>
                <a:cs typeface="ＭＳ Ｐゴシック" charset="0"/>
              </a:rPr>
              <a:t>And then we have 21</a:t>
            </a:r>
            <a:r>
              <a:rPr lang="en-US" baseline="30000" dirty="0" smtClean="0">
                <a:latin typeface="Calibri" charset="0"/>
                <a:ea typeface="ＭＳ Ｐゴシック" charset="0"/>
                <a:cs typeface="ＭＳ Ｐゴシック" charset="0"/>
              </a:rPr>
              <a:t>st</a:t>
            </a:r>
            <a:r>
              <a:rPr lang="en-US" dirty="0" smtClean="0">
                <a:latin typeface="Calibri" charset="0"/>
                <a:ea typeface="ＭＳ Ｐゴシック" charset="0"/>
                <a:cs typeface="ＭＳ Ｐゴシック" charset="0"/>
              </a:rPr>
              <a:t> century</a:t>
            </a:r>
            <a:r>
              <a:rPr lang="en-US" baseline="0" dirty="0" smtClean="0">
                <a:latin typeface="Calibri" charset="0"/>
                <a:ea typeface="ＭＳ Ｐゴシック" charset="0"/>
                <a:cs typeface="ＭＳ Ｐゴシック" charset="0"/>
              </a:rPr>
              <a:t> learning, a strong cry for integrating technology into teaching and learning, in order to prepare students for success in today’s digital society.  Rightly so in a lot of ways, schools have realized they have almost an ethical obligation to make sure their students are prepared for this.  </a:t>
            </a:r>
            <a:r>
              <a:rPr lang="en-US" dirty="0" smtClean="0">
                <a:latin typeface="Calibri" charset="0"/>
                <a:ea typeface="ＭＳ Ｐゴシック" charset="0"/>
                <a:cs typeface="ＭＳ Ｐゴシック" charset="0"/>
              </a:rPr>
              <a:t>From </a:t>
            </a:r>
            <a:r>
              <a:rPr lang="en-US" dirty="0">
                <a:latin typeface="Calibri" charset="0"/>
                <a:ea typeface="ＭＳ Ｐゴシック" charset="0"/>
                <a:cs typeface="ＭＳ Ｐゴシック" charset="0"/>
              </a:rPr>
              <a:t>SITE 2011 presentation, </a:t>
            </a:r>
            <a:r>
              <a:rPr lang="en-US" dirty="0">
                <a:latin typeface="Helvetica" charset="0"/>
                <a:ea typeface="ＭＳ Ｐゴシック" charset="0"/>
                <a:cs typeface="ＭＳ Ｐゴシック" charset="0"/>
              </a:rPr>
              <a:t>What is 21st Century Learning? A review and synthesis.  Looked across all of the major organizations and authors talking about 21st century learning, categorized into these 3 broad themes.  During the presentation pointed out that of the 3 categories, humanistic knowledge was referred to the least, basically </a:t>
            </a:r>
            <a:r>
              <a:rPr lang="en-US" dirty="0" err="1">
                <a:latin typeface="Helvetica" charset="0"/>
                <a:ea typeface="ＭＳ Ｐゴシック" charset="0"/>
                <a:cs typeface="ＭＳ Ｐゴシック" charset="0"/>
              </a:rPr>
              <a:t>isn</a:t>
            </a:r>
            <a:r>
              <a:rPr lang="ja-JP" altLang="en-US" dirty="0">
                <a:latin typeface="Helvetica" charset="0"/>
                <a:ea typeface="ＭＳ Ｐゴシック" charset="0"/>
                <a:cs typeface="ＭＳ Ｐゴシック" charset="0"/>
              </a:rPr>
              <a:t>’</a:t>
            </a:r>
            <a:r>
              <a:rPr lang="en-US" dirty="0">
                <a:latin typeface="Helvetica" charset="0"/>
                <a:ea typeface="ＭＳ Ｐゴシック" charset="0"/>
                <a:cs typeface="ＭＳ Ｐゴシック" charset="0"/>
              </a:rPr>
              <a:t>t part of the broader conversation.  In other words, the organizations nod at this area, but that</a:t>
            </a:r>
            <a:r>
              <a:rPr lang="ja-JP" altLang="en-US" dirty="0">
                <a:latin typeface="Helvetica" charset="0"/>
                <a:ea typeface="ＭＳ Ｐゴシック" charset="0"/>
                <a:cs typeface="ＭＳ Ｐゴシック" charset="0"/>
              </a:rPr>
              <a:t>’</a:t>
            </a:r>
            <a:r>
              <a:rPr lang="en-US" dirty="0">
                <a:latin typeface="Helvetica" charset="0"/>
                <a:ea typeface="ＭＳ Ｐゴシック" charset="0"/>
                <a:cs typeface="ＭＳ Ｐゴシック" charset="0"/>
              </a:rPr>
              <a:t>s it.  This something that critical digital literacies addresses, cultural competence especially.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0800" indent="-50800">
              <a:buNone/>
            </a:pPr>
            <a:r>
              <a:rPr lang="en-US" dirty="0" smtClean="0"/>
              <a:t>Instruction that focuses primarily on developing students’ technology skills will not help students to be successful in a participatory culture, nor does it truly represent 21</a:t>
            </a:r>
            <a:r>
              <a:rPr lang="en-US" baseline="30000" dirty="0" smtClean="0"/>
              <a:t>st</a:t>
            </a:r>
            <a:r>
              <a:rPr lang="en-US" dirty="0" smtClean="0"/>
              <a:t> </a:t>
            </a:r>
            <a:r>
              <a:rPr lang="en-US" smtClean="0"/>
              <a:t>century learning.</a:t>
            </a:r>
          </a:p>
          <a:p>
            <a:endParaRPr lang="en-US" dirty="0" smtClean="0"/>
          </a:p>
          <a:p>
            <a:r>
              <a:rPr lang="en-US" dirty="0" smtClean="0"/>
              <a:t>Critical digital literacy is a framework</a:t>
            </a:r>
            <a:r>
              <a:rPr lang="en-US" baseline="0" dirty="0" smtClean="0"/>
              <a:t> for thinking about how to develop students’ functional skills with tech, while at the same time helping them to be prepared to understand and participate in the digital society.</a:t>
            </a:r>
            <a:endParaRPr lang="en-US" dirty="0"/>
          </a:p>
        </p:txBody>
      </p:sp>
      <p:sp>
        <p:nvSpPr>
          <p:cNvPr id="4" name="Slide Number Placeholder 3"/>
          <p:cNvSpPr>
            <a:spLocks noGrp="1"/>
          </p:cNvSpPr>
          <p:nvPr>
            <p:ph type="sldNum" sz="quarter" idx="10"/>
          </p:nvPr>
        </p:nvSpPr>
        <p:spPr/>
        <p:txBody>
          <a:bodyPr/>
          <a:lstStyle/>
          <a:p>
            <a:fld id="{0C47EAE4-3364-FC4F-B1C6-0DCB95C639E2}" type="slidenum">
              <a:rPr lang="en-US" smtClean="0"/>
              <a:pPr/>
              <a:t>9</a:t>
            </a:fld>
            <a:endParaRPr lang="en-US"/>
          </a:p>
        </p:txBody>
      </p:sp>
    </p:spTree>
    <p:extLst>
      <p:ext uri="{BB962C8B-B14F-4D97-AF65-F5344CB8AC3E}">
        <p14:creationId xmlns:p14="http://schemas.microsoft.com/office/powerpoint/2010/main" val="1553136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47EAE4-3364-FC4F-B1C6-0DCB95C639E2}" type="slidenum">
              <a:rPr lang="en-US" smtClean="0"/>
              <a:pPr/>
              <a:t>10</a:t>
            </a:fld>
            <a:endParaRPr lang="en-US"/>
          </a:p>
        </p:txBody>
      </p:sp>
    </p:spTree>
    <p:extLst>
      <p:ext uri="{BB962C8B-B14F-4D97-AF65-F5344CB8AC3E}">
        <p14:creationId xmlns:p14="http://schemas.microsoft.com/office/powerpoint/2010/main" val="4123738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Press F5 or enter presentation mode to view the poll
In an emergency during your presentation, if the poll isn't showing, navigate to this link in your web browser:
http://www.polleverywhere.com/free_text_polls/MTEwNTExMDIwNA</a:t>
            </a:r>
          </a:p>
          <a:p>
            <a:pPr>
              <a:spcBef>
                <a:spcPct val="0"/>
              </a:spcBef>
            </a:pPr>
            <a:endParaRPr lang="en-US" dirty="0" smtClean="0"/>
          </a:p>
          <a:p>
            <a:pPr>
              <a:spcBef>
                <a:spcPct val="0"/>
              </a:spcBef>
            </a:pPr>
            <a:r>
              <a:rPr lang="en-US" dirty="0" smtClean="0"/>
              <a:t>If you like, you can use this slide as a template for your own voting slides. You might use a slide like this if you feel your audience would</a:t>
            </a:r>
            <a:r>
              <a:rPr lang="en-US" baseline="0" dirty="0" smtClean="0"/>
              <a:t> benefit from </a:t>
            </a:r>
            <a:r>
              <a:rPr lang="en-US" dirty="0" smtClean="0"/>
              <a:t>the</a:t>
            </a:r>
            <a:r>
              <a:rPr lang="en-US" baseline="0" dirty="0" smtClean="0"/>
              <a:t> picture showing a text message on a phone.</a:t>
            </a:r>
            <a:endParaRPr lang="en-US" dirty="0"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1FF443-286A-4B56-B134-A4259059825C}" type="slidenum">
              <a:rPr lang="en-US"/>
              <a:pPr fontAlgn="base">
                <a:spcBef>
                  <a:spcPct val="0"/>
                </a:spcBef>
                <a:spcAft>
                  <a:spcPct val="0"/>
                </a:spcAft>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Calibri" charset="0"/>
                <a:ea typeface="ＭＳ Ｐゴシック" charset="0"/>
                <a:cs typeface="ＭＳ Ｐゴシック" charset="0"/>
              </a:rPr>
              <a:t>Not a radical departure from other definitions of digital</a:t>
            </a:r>
            <a:r>
              <a:rPr lang="en-US" baseline="0" dirty="0" smtClean="0">
                <a:latin typeface="Calibri" charset="0"/>
                <a:ea typeface="ＭＳ Ｐゴシック" charset="0"/>
                <a:cs typeface="ＭＳ Ｐゴシック" charset="0"/>
              </a:rPr>
              <a:t> literacy; it’s about creating meaning through producing and consuming texts, in digital form; but we’re also concerned with understanding the stuff that goes on around our use of digital technology.  We think that this will help students to become more aware of their position and choices in a digital environment, and better digital citizens, if they can understand and question their own tech use.  Why am I on Facebook?  What do I get out of it?  What might be problematic about it? How can I take action to make sure that I’m getting what I want out of it, while avoiding those problems?</a:t>
            </a:r>
            <a:endParaRPr lang="en-US" dirty="0">
              <a:latin typeface="Calibri"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9FA60C-4749-6549-B12E-6A4D98649631}" type="datetimeFigureOut">
              <a:rPr lang="en-US" smtClean="0"/>
              <a:pPr/>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C74E7-779E-6148-9258-5FBF5EC5E984}" type="slidenum">
              <a:rPr lang="en-US" smtClean="0"/>
              <a:pPr/>
              <a:t>‹#›</a:t>
            </a:fld>
            <a:endParaRPr lang="en-US"/>
          </a:p>
        </p:txBody>
      </p:sp>
    </p:spTree>
    <p:extLst>
      <p:ext uri="{BB962C8B-B14F-4D97-AF65-F5344CB8AC3E}">
        <p14:creationId xmlns:p14="http://schemas.microsoft.com/office/powerpoint/2010/main" val="3205208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9FA60C-4749-6549-B12E-6A4D98649631}" type="datetimeFigureOut">
              <a:rPr lang="en-US" smtClean="0"/>
              <a:pPr/>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C74E7-779E-6148-9258-5FBF5EC5E984}" type="slidenum">
              <a:rPr lang="en-US" smtClean="0"/>
              <a:pPr/>
              <a:t>‹#›</a:t>
            </a:fld>
            <a:endParaRPr lang="en-US"/>
          </a:p>
        </p:txBody>
      </p:sp>
    </p:spTree>
    <p:extLst>
      <p:ext uri="{BB962C8B-B14F-4D97-AF65-F5344CB8AC3E}">
        <p14:creationId xmlns:p14="http://schemas.microsoft.com/office/powerpoint/2010/main" val="1734475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9FA60C-4749-6549-B12E-6A4D98649631}" type="datetimeFigureOut">
              <a:rPr lang="en-US" smtClean="0"/>
              <a:pPr/>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C74E7-779E-6148-9258-5FBF5EC5E984}" type="slidenum">
              <a:rPr lang="en-US" smtClean="0"/>
              <a:pPr/>
              <a:t>‹#›</a:t>
            </a:fld>
            <a:endParaRPr lang="en-US"/>
          </a:p>
        </p:txBody>
      </p:sp>
    </p:spTree>
    <p:extLst>
      <p:ext uri="{BB962C8B-B14F-4D97-AF65-F5344CB8AC3E}">
        <p14:creationId xmlns:p14="http://schemas.microsoft.com/office/powerpoint/2010/main" val="768200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9FA60C-4749-6549-B12E-6A4D98649631}" type="datetimeFigureOut">
              <a:rPr lang="en-US" smtClean="0"/>
              <a:pPr/>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C74E7-779E-6148-9258-5FBF5EC5E984}" type="slidenum">
              <a:rPr lang="en-US" smtClean="0"/>
              <a:pPr/>
              <a:t>‹#›</a:t>
            </a:fld>
            <a:endParaRPr lang="en-US"/>
          </a:p>
        </p:txBody>
      </p:sp>
    </p:spTree>
    <p:extLst>
      <p:ext uri="{BB962C8B-B14F-4D97-AF65-F5344CB8AC3E}">
        <p14:creationId xmlns:p14="http://schemas.microsoft.com/office/powerpoint/2010/main" val="1532097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9FA60C-4749-6549-B12E-6A4D98649631}" type="datetimeFigureOut">
              <a:rPr lang="en-US" smtClean="0"/>
              <a:pPr/>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C74E7-779E-6148-9258-5FBF5EC5E984}" type="slidenum">
              <a:rPr lang="en-US" smtClean="0"/>
              <a:pPr/>
              <a:t>‹#›</a:t>
            </a:fld>
            <a:endParaRPr lang="en-US"/>
          </a:p>
        </p:txBody>
      </p:sp>
    </p:spTree>
    <p:extLst>
      <p:ext uri="{BB962C8B-B14F-4D97-AF65-F5344CB8AC3E}">
        <p14:creationId xmlns:p14="http://schemas.microsoft.com/office/powerpoint/2010/main" val="335666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9FA60C-4749-6549-B12E-6A4D98649631}" type="datetimeFigureOut">
              <a:rPr lang="en-US" smtClean="0"/>
              <a:pPr/>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C74E7-779E-6148-9258-5FBF5EC5E984}" type="slidenum">
              <a:rPr lang="en-US" smtClean="0"/>
              <a:pPr/>
              <a:t>‹#›</a:t>
            </a:fld>
            <a:endParaRPr lang="en-US"/>
          </a:p>
        </p:txBody>
      </p:sp>
    </p:spTree>
    <p:extLst>
      <p:ext uri="{BB962C8B-B14F-4D97-AF65-F5344CB8AC3E}">
        <p14:creationId xmlns:p14="http://schemas.microsoft.com/office/powerpoint/2010/main" val="2128012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9FA60C-4749-6549-B12E-6A4D98649631}" type="datetimeFigureOut">
              <a:rPr lang="en-US" smtClean="0"/>
              <a:pPr/>
              <a:t>6/28/2012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DC74E7-779E-6148-9258-5FBF5EC5E984}" type="slidenum">
              <a:rPr lang="en-US" smtClean="0"/>
              <a:pPr/>
              <a:t>‹#›</a:t>
            </a:fld>
            <a:endParaRPr lang="en-US"/>
          </a:p>
        </p:txBody>
      </p:sp>
    </p:spTree>
    <p:extLst>
      <p:ext uri="{BB962C8B-B14F-4D97-AF65-F5344CB8AC3E}">
        <p14:creationId xmlns:p14="http://schemas.microsoft.com/office/powerpoint/2010/main" val="1748491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9FA60C-4749-6549-B12E-6A4D98649631}" type="datetimeFigureOut">
              <a:rPr lang="en-US" smtClean="0"/>
              <a:pPr/>
              <a:t>6/28/2012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DC74E7-779E-6148-9258-5FBF5EC5E984}" type="slidenum">
              <a:rPr lang="en-US" smtClean="0"/>
              <a:pPr/>
              <a:t>‹#›</a:t>
            </a:fld>
            <a:endParaRPr lang="en-US"/>
          </a:p>
        </p:txBody>
      </p:sp>
    </p:spTree>
    <p:extLst>
      <p:ext uri="{BB962C8B-B14F-4D97-AF65-F5344CB8AC3E}">
        <p14:creationId xmlns:p14="http://schemas.microsoft.com/office/powerpoint/2010/main" val="2473440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9FA60C-4749-6549-B12E-6A4D98649631}" type="datetimeFigureOut">
              <a:rPr lang="en-US" smtClean="0"/>
              <a:pPr/>
              <a:t>6/28/2012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DC74E7-779E-6148-9258-5FBF5EC5E984}" type="slidenum">
              <a:rPr lang="en-US" smtClean="0"/>
              <a:pPr/>
              <a:t>‹#›</a:t>
            </a:fld>
            <a:endParaRPr lang="en-US"/>
          </a:p>
        </p:txBody>
      </p:sp>
    </p:spTree>
    <p:extLst>
      <p:ext uri="{BB962C8B-B14F-4D97-AF65-F5344CB8AC3E}">
        <p14:creationId xmlns:p14="http://schemas.microsoft.com/office/powerpoint/2010/main" val="214035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9FA60C-4749-6549-B12E-6A4D98649631}" type="datetimeFigureOut">
              <a:rPr lang="en-US" smtClean="0"/>
              <a:pPr/>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C74E7-779E-6148-9258-5FBF5EC5E984}" type="slidenum">
              <a:rPr lang="en-US" smtClean="0"/>
              <a:pPr/>
              <a:t>‹#›</a:t>
            </a:fld>
            <a:endParaRPr lang="en-US"/>
          </a:p>
        </p:txBody>
      </p:sp>
    </p:spTree>
    <p:extLst>
      <p:ext uri="{BB962C8B-B14F-4D97-AF65-F5344CB8AC3E}">
        <p14:creationId xmlns:p14="http://schemas.microsoft.com/office/powerpoint/2010/main" val="1322229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9FA60C-4749-6549-B12E-6A4D98649631}" type="datetimeFigureOut">
              <a:rPr lang="en-US" smtClean="0"/>
              <a:pPr/>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C74E7-779E-6148-9258-5FBF5EC5E984}" type="slidenum">
              <a:rPr lang="en-US" smtClean="0"/>
              <a:pPr/>
              <a:t>‹#›</a:t>
            </a:fld>
            <a:endParaRPr lang="en-US"/>
          </a:p>
        </p:txBody>
      </p:sp>
    </p:spTree>
    <p:extLst>
      <p:ext uri="{BB962C8B-B14F-4D97-AF65-F5344CB8AC3E}">
        <p14:creationId xmlns:p14="http://schemas.microsoft.com/office/powerpoint/2010/main" val="3488251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9FA60C-4749-6549-B12E-6A4D98649631}" type="datetimeFigureOut">
              <a:rPr lang="en-US" smtClean="0"/>
              <a:pPr/>
              <a:t>6/28/2012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DC74E7-779E-6148-9258-5FBF5EC5E984}" type="slidenum">
              <a:rPr lang="en-US" smtClean="0"/>
              <a:pPr/>
              <a:t>‹#›</a:t>
            </a:fld>
            <a:endParaRPr lang="en-US"/>
          </a:p>
        </p:txBody>
      </p:sp>
    </p:spTree>
    <p:extLst>
      <p:ext uri="{BB962C8B-B14F-4D97-AF65-F5344CB8AC3E}">
        <p14:creationId xmlns:p14="http://schemas.microsoft.com/office/powerpoint/2010/main" val="3991682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9.xml"/><Relationship Id="rId5" Type="http://schemas.openxmlformats.org/officeDocument/2006/relationships/image" Target="../media/image18.jpeg"/><Relationship Id="rId4" Type="http://schemas.openxmlformats.org/officeDocument/2006/relationships/hyperlink" Target="http://www.polleverywhere.com/free_text_polls/MTQwMjUxMzM4OA"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2.xml"/><Relationship Id="rId1" Type="http://schemas.openxmlformats.org/officeDocument/2006/relationships/vmlDrawing" Target="../drawings/vmlDrawing2.vml"/><Relationship Id="rId5" Type="http://schemas.openxmlformats.org/officeDocument/2006/relationships/image" Target="../media/image9.wmf"/><Relationship Id="rId4"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3" Type="http://schemas.openxmlformats.org/officeDocument/2006/relationships/hyperlink" Target="http://www.polleverywhere.com/free_text_polls/LTY2NDI1Njg5OA"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3.xml"/><Relationship Id="rId1" Type="http://schemas.openxmlformats.org/officeDocument/2006/relationships/vmlDrawing" Target="../drawings/vmlDrawing3.vml"/><Relationship Id="rId5" Type="http://schemas.openxmlformats.org/officeDocument/2006/relationships/image" Target="../media/image9.wmf"/><Relationship Id="rId4"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4.xml"/><Relationship Id="rId1" Type="http://schemas.openxmlformats.org/officeDocument/2006/relationships/vmlDrawing" Target="../drawings/vmlDrawing4.vml"/><Relationship Id="rId5" Type="http://schemas.openxmlformats.org/officeDocument/2006/relationships/image" Target="../media/image9.wmf"/><Relationship Id="rId4" Type="http://schemas.openxmlformats.org/officeDocument/2006/relationships/notesSlide" Target="../notesSlides/notesSlide34.xml"/></Relationships>
</file>

<file path=ppt/slides/_rels/slide4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Beyond Technology Skills: Designing for Critical Digital Literacies</a:t>
            </a:r>
            <a:endParaRPr lang="en-US" dirty="0"/>
          </a:p>
        </p:txBody>
      </p:sp>
      <p:sp>
        <p:nvSpPr>
          <p:cNvPr id="3" name="Subtitle 2"/>
          <p:cNvSpPr>
            <a:spLocks noGrp="1"/>
          </p:cNvSpPr>
          <p:nvPr>
            <p:ph type="subTitle" idx="1"/>
          </p:nvPr>
        </p:nvSpPr>
        <p:spPr>
          <a:xfrm>
            <a:off x="1371600" y="4430551"/>
            <a:ext cx="6400800" cy="1752600"/>
          </a:xfrm>
        </p:spPr>
        <p:txBody>
          <a:bodyPr/>
          <a:lstStyle/>
          <a:p>
            <a:r>
              <a:rPr lang="en-US" dirty="0" smtClean="0"/>
              <a:t>Dr. Sarah Lohnes Watulak</a:t>
            </a:r>
          </a:p>
          <a:p>
            <a:r>
              <a:rPr lang="en-US" dirty="0" smtClean="0"/>
              <a:t>Mount Teacher Institute</a:t>
            </a:r>
          </a:p>
          <a:p>
            <a:r>
              <a:rPr lang="en-US" dirty="0" smtClean="0"/>
              <a:t>June 26, 2012</a:t>
            </a:r>
            <a:endParaRPr lang="en-US" dirty="0"/>
          </a:p>
        </p:txBody>
      </p:sp>
    </p:spTree>
    <p:extLst>
      <p:ext uri="{BB962C8B-B14F-4D97-AF65-F5344CB8AC3E}">
        <p14:creationId xmlns:p14="http://schemas.microsoft.com/office/powerpoint/2010/main" val="4048223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do we mean by critical digital literacy?</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5514835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8" name="Rounded Rectangle 7"/>
          <p:cNvSpPr/>
          <p:nvPr/>
        </p:nvSpPr>
        <p:spPr>
          <a:xfrm>
            <a:off x="-1722120" y="3722688"/>
            <a:ext cx="1630680" cy="2057400"/>
          </a:xfrm>
          <a:prstGeom prst="roundRect">
            <a:avLst>
              <a:gd name="adj" fmla="val 11341"/>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Don’t forget: You can copy-paste this slide into other presentations, and move or resize the poll.</a:t>
            </a:r>
            <a:endParaRPr lang="en-US" sz="1600" dirty="0"/>
          </a:p>
        </p:txBody>
      </p:sp>
      <p:sp>
        <p:nvSpPr>
          <p:cNvPr id="10" name="Right Arrow 9"/>
          <p:cNvSpPr/>
          <p:nvPr/>
        </p:nvSpPr>
        <p:spPr>
          <a:xfrm>
            <a:off x="-1722120" y="2971800"/>
            <a:ext cx="1630680" cy="548640"/>
          </a:xfrm>
          <a:prstGeom prst="rightArrow">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smtClean="0"/>
          </a:p>
        </p:txBody>
      </p:sp>
      <p:sp>
        <p:nvSpPr>
          <p:cNvPr id="4" name="TextBox 3"/>
          <p:cNvSpPr txBox="1"/>
          <p:nvPr/>
        </p:nvSpPr>
        <p:spPr>
          <a:xfrm>
            <a:off x="0" y="6611779"/>
            <a:ext cx="3352800" cy="246221"/>
          </a:xfrm>
          <a:prstGeom prst="rect">
            <a:avLst/>
          </a:prstGeom>
          <a:noFill/>
        </p:spPr>
        <p:txBody>
          <a:bodyPr wrap="square" rtlCol="0">
            <a:spAutoFit/>
          </a:bodyPr>
          <a:lstStyle/>
          <a:p>
            <a:endParaRPr lang="en-US" sz="1000" dirty="0"/>
          </a:p>
        </p:txBody>
      </p:sp>
    </p:spTree>
    <p:controls>
      <mc:AlternateContent xmlns:mc="http://schemas.openxmlformats.org/markup-compatibility/2006">
        <mc:Choice xmlns:v="urn:schemas-microsoft-com:vml" Requires="v">
          <p:control spid="2052" name="ShockwaveFlash1" r:id="rId2" imgW="8229600" imgH="6212426"/>
        </mc:Choice>
        <mc:Fallback>
          <p:control name="ShockwaveFlash1" r:id="rId2" imgW="8229600" imgH="6212426">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74638"/>
                  <a:ext cx="8229600" cy="621188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5850899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eaLnBrk="1" hangingPunct="1"/>
            <a:r>
              <a:rPr lang="en-US" dirty="0" smtClean="0">
                <a:ea typeface="ＭＳ Ｐゴシック" charset="0"/>
                <a:cs typeface="ＭＳ Ｐゴシック" charset="0"/>
              </a:rPr>
              <a:t>Critical Digital Literacy (CDL)</a:t>
            </a:r>
            <a:endParaRPr lang="en-US" dirty="0">
              <a:ea typeface="ＭＳ Ｐゴシック" charset="0"/>
              <a:cs typeface="ＭＳ Ｐゴシック" charset="0"/>
            </a:endParaRPr>
          </a:p>
        </p:txBody>
      </p:sp>
      <p:sp>
        <p:nvSpPr>
          <p:cNvPr id="3" name="Content Placeholder 2"/>
          <p:cNvSpPr>
            <a:spLocks noGrp="1"/>
          </p:cNvSpPr>
          <p:nvPr>
            <p:ph idx="1"/>
          </p:nvPr>
        </p:nvSpPr>
        <p:spPr>
          <a:xfrm>
            <a:off x="498475" y="1600201"/>
            <a:ext cx="7556500" cy="2076340"/>
          </a:xfrm>
        </p:spPr>
        <p:txBody>
          <a:bodyPr>
            <a:noAutofit/>
          </a:bodyPr>
          <a:lstStyle/>
          <a:p>
            <a:pPr eaLnBrk="1" hangingPunct="1">
              <a:lnSpc>
                <a:spcPct val="60000"/>
              </a:lnSpc>
            </a:pPr>
            <a:r>
              <a:rPr lang="en-US" dirty="0" smtClean="0">
                <a:ea typeface="ＭＳ Ｐゴシック" charset="0"/>
                <a:cs typeface="ＭＳ Ｐゴシック" charset="0"/>
              </a:rPr>
              <a:t>De</a:t>
            </a:r>
            <a:r>
              <a:rPr lang="en-US" dirty="0">
                <a:ea typeface="ＭＳ Ｐゴシック" charset="0"/>
                <a:cs typeface="ＭＳ Ｐゴシック" charset="0"/>
              </a:rPr>
              <a:t>-emphasize technology skills</a:t>
            </a:r>
            <a:endParaRPr lang="en-US" dirty="0">
              <a:ea typeface="ＭＳ Ｐゴシック" charset="0"/>
              <a:cs typeface="Rockwell" charset="0"/>
            </a:endParaRPr>
          </a:p>
          <a:p>
            <a:r>
              <a:rPr lang="en-US" dirty="0">
                <a:ea typeface="ＭＳ Ｐゴシック" charset="0"/>
                <a:cs typeface="ＭＳ Ｐゴシック" charset="0"/>
              </a:rPr>
              <a:t>Emphasize critical understanding of the broader contexts of our technology use </a:t>
            </a:r>
          </a:p>
          <a:p>
            <a:r>
              <a:rPr lang="en-US" dirty="0" smtClean="0">
                <a:ea typeface="ＭＳ Ｐゴシック" charset="0"/>
                <a:cs typeface="ＭＳ Ｐゴシック" charset="0"/>
              </a:rPr>
              <a:t>Reflection </a:t>
            </a:r>
            <a:r>
              <a:rPr lang="en-US" dirty="0">
                <a:ea typeface="ＭＳ Ｐゴシック" charset="0"/>
                <a:cs typeface="ＭＳ Ｐゴシック" charset="0"/>
              </a:rPr>
              <a:t>and transformative </a:t>
            </a:r>
            <a:r>
              <a:rPr lang="en-US" dirty="0" smtClean="0">
                <a:ea typeface="ＭＳ Ｐゴシック" charset="0"/>
                <a:cs typeface="ＭＳ Ｐゴシック" charset="0"/>
              </a:rPr>
              <a:t>action</a:t>
            </a:r>
          </a:p>
          <a:p>
            <a:endParaRPr lang="en-US" dirty="0">
              <a:ea typeface="ＭＳ Ｐゴシック" charset="0"/>
              <a:cs typeface="ＭＳ Ｐゴシック" charset="0"/>
            </a:endParaRPr>
          </a:p>
          <a:p>
            <a:pPr>
              <a:buFont typeface="Wingdings" charset="0"/>
              <a:buNone/>
            </a:pPr>
            <a:r>
              <a:rPr lang="en-US" dirty="0" smtClean="0">
                <a:ea typeface="ＭＳ Ｐゴシック" charset="0"/>
                <a:cs typeface="ＭＳ Ｐゴシック" charset="0"/>
              </a:rPr>
              <a:t>		</a:t>
            </a:r>
            <a:r>
              <a:rPr lang="ja-JP" altLang="en-US" dirty="0" smtClean="0">
                <a:ea typeface="ＭＳ Ｐゴシック" charset="0"/>
                <a:cs typeface="ＭＳ Ｐゴシック" charset="0"/>
              </a:rPr>
              <a:t>“</a:t>
            </a:r>
            <a:r>
              <a:rPr lang="en-US" dirty="0">
                <a:ea typeface="ＭＳ Ｐゴシック" charset="0"/>
                <a:cs typeface="ＭＳ Ｐゴシック" charset="0"/>
              </a:rPr>
              <a:t>…the ability to be aware of oneself 		as a digitally literate person, and to 			reflect 	on one</a:t>
            </a:r>
            <a:r>
              <a:rPr lang="ja-JP" altLang="en-US" dirty="0">
                <a:ea typeface="ＭＳ Ｐゴシック" charset="0"/>
                <a:cs typeface="ＭＳ Ｐゴシック" charset="0"/>
              </a:rPr>
              <a:t>’</a:t>
            </a:r>
            <a:r>
              <a:rPr lang="en-US" dirty="0">
                <a:ea typeface="ＭＳ Ｐゴシック" charset="0"/>
                <a:cs typeface="ＭＳ Ｐゴシック" charset="0"/>
              </a:rPr>
              <a:t>s own digital literacy </a:t>
            </a:r>
            <a:r>
              <a:rPr lang="en-US" dirty="0" smtClean="0">
                <a:ea typeface="ＭＳ Ｐゴシック" charset="0"/>
                <a:cs typeface="ＭＳ Ｐゴシック" charset="0"/>
              </a:rPr>
              <a:t>  	development</a:t>
            </a:r>
            <a:r>
              <a:rPr lang="ja-JP" altLang="en-US" dirty="0">
                <a:ea typeface="ＭＳ Ｐゴシック" charset="0"/>
                <a:cs typeface="ＭＳ Ｐゴシック" charset="0"/>
              </a:rPr>
              <a:t>”</a:t>
            </a:r>
            <a:r>
              <a:rPr lang="en-US" dirty="0">
                <a:ea typeface="ＭＳ Ｐゴシック" charset="0"/>
                <a:cs typeface="ＭＳ Ｐゴシック" charset="0"/>
              </a:rPr>
              <a:t> </a:t>
            </a:r>
            <a:r>
              <a:rPr lang="en-US" sz="2800" dirty="0" smtClean="0">
                <a:ea typeface="ＭＳ Ｐゴシック" charset="0"/>
                <a:cs typeface="ＭＳ Ｐゴシック" charset="0"/>
              </a:rPr>
              <a:t>(</a:t>
            </a:r>
            <a:r>
              <a:rPr lang="en-US" sz="2800" dirty="0">
                <a:ea typeface="ＭＳ Ｐゴシック" charset="0"/>
                <a:cs typeface="ＭＳ Ｐゴシック" charset="0"/>
              </a:rPr>
              <a:t>Martin, 2008 pp. 166-167)</a:t>
            </a:r>
            <a:endParaRPr lang="en-US" sz="2800" dirty="0">
              <a:ea typeface="ＭＳ Ｐゴシック" charset="0"/>
              <a:cs typeface="Rockwell" charset="0"/>
            </a:endParaRPr>
          </a:p>
          <a:p>
            <a:pPr eaLnBrk="1" hangingPunct="1">
              <a:lnSpc>
                <a:spcPct val="80000"/>
              </a:lnSpc>
              <a:spcBef>
                <a:spcPct val="0"/>
              </a:spcBef>
              <a:buClrTx/>
              <a:buSzTx/>
              <a:buFontTx/>
              <a:buNone/>
            </a:pPr>
            <a:endParaRPr lang="en-US" dirty="0">
              <a:ea typeface="ＭＳ Ｐゴシック" charset="0"/>
              <a:cs typeface="Rockwell" charset="0"/>
            </a:endParaRPr>
          </a:p>
        </p:txBody>
      </p:sp>
    </p:spTree>
    <p:extLst>
      <p:ext uri="{BB962C8B-B14F-4D97-AF65-F5344CB8AC3E}">
        <p14:creationId xmlns:p14="http://schemas.microsoft.com/office/powerpoint/2010/main" val="15102109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CDL: 4 Components</a:t>
            </a:r>
            <a:endParaRPr lang="en-US" dirty="0"/>
          </a:p>
        </p:txBody>
      </p:sp>
      <p:sp>
        <p:nvSpPr>
          <p:cNvPr id="3" name="Content Placeholder 2"/>
          <p:cNvSpPr>
            <a:spLocks noGrp="1"/>
          </p:cNvSpPr>
          <p:nvPr>
            <p:ph idx="1"/>
          </p:nvPr>
        </p:nvSpPr>
        <p:spPr/>
        <p:txBody>
          <a:bodyPr>
            <a:normAutofit lnSpcReduction="10000"/>
          </a:bodyPr>
          <a:lstStyle/>
          <a:p>
            <a:pPr lvl="0"/>
            <a:r>
              <a:rPr lang="en-US" sz="3600" dirty="0"/>
              <a:t>Understanding cultural, social, and historical contexts of technology use, including ethical and appropriate practices </a:t>
            </a:r>
          </a:p>
          <a:p>
            <a:pPr lvl="0"/>
            <a:r>
              <a:rPr lang="en-US" sz="3600" dirty="0"/>
              <a:t>Critical thinking and analysis</a:t>
            </a:r>
          </a:p>
          <a:p>
            <a:pPr lvl="0"/>
            <a:r>
              <a:rPr lang="en-US" sz="3600" dirty="0"/>
              <a:t>Reflective practice</a:t>
            </a:r>
          </a:p>
          <a:p>
            <a:r>
              <a:rPr lang="en-US" sz="3600" dirty="0"/>
              <a:t>Functional skills with digital </a:t>
            </a:r>
            <a:r>
              <a:rPr lang="en-US" sz="3600" dirty="0" smtClean="0"/>
              <a:t>technologies</a:t>
            </a:r>
          </a:p>
          <a:p>
            <a:pPr marL="0" indent="0" algn="r">
              <a:buNone/>
            </a:pPr>
            <a:r>
              <a:rPr lang="en-US" sz="2800" dirty="0" smtClean="0"/>
              <a:t>(Lohnes Watulak &amp; </a:t>
            </a:r>
            <a:r>
              <a:rPr lang="en-US" sz="2800" dirty="0" err="1" smtClean="0"/>
              <a:t>Kinzer</a:t>
            </a:r>
            <a:r>
              <a:rPr lang="en-US" sz="2800" dirty="0" smtClean="0"/>
              <a:t>, in press) </a:t>
            </a:r>
            <a:endParaRPr lang="en-US" sz="2800" dirty="0"/>
          </a:p>
        </p:txBody>
      </p:sp>
    </p:spTree>
    <p:extLst>
      <p:ext uri="{BB962C8B-B14F-4D97-AF65-F5344CB8AC3E}">
        <p14:creationId xmlns:p14="http://schemas.microsoft.com/office/powerpoint/2010/main" val="9696352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a:t>
            </a:r>
            <a:endParaRPr lang="en-US" dirty="0"/>
          </a:p>
        </p:txBody>
      </p:sp>
      <p:sp>
        <p:nvSpPr>
          <p:cNvPr id="3" name="Content Placeholder 2"/>
          <p:cNvSpPr>
            <a:spLocks noGrp="1"/>
          </p:cNvSpPr>
          <p:nvPr>
            <p:ph idx="1"/>
          </p:nvPr>
        </p:nvSpPr>
        <p:spPr/>
        <p:txBody>
          <a:bodyPr>
            <a:normAutofit/>
          </a:bodyPr>
          <a:lstStyle/>
          <a:p>
            <a:r>
              <a:rPr lang="en-US" dirty="0"/>
              <a:t>critical of digital </a:t>
            </a:r>
            <a:r>
              <a:rPr lang="en-US" dirty="0" smtClean="0"/>
              <a:t>literacy?</a:t>
            </a:r>
          </a:p>
          <a:p>
            <a:endParaRPr lang="en-US" dirty="0" smtClean="0"/>
          </a:p>
          <a:p>
            <a:endParaRPr lang="en-US" dirty="0" smtClean="0"/>
          </a:p>
          <a:p>
            <a:endParaRPr lang="en-US" dirty="0" smtClean="0"/>
          </a:p>
          <a:p>
            <a:endParaRPr lang="en-US" dirty="0"/>
          </a:p>
          <a:p>
            <a:r>
              <a:rPr lang="en-US" dirty="0" smtClean="0"/>
              <a:t> </a:t>
            </a:r>
            <a:r>
              <a:rPr lang="en-US" b="1" dirty="0"/>
              <a:t>critical in the sense of critical thinking and analysis </a:t>
            </a:r>
          </a:p>
        </p:txBody>
      </p:sp>
      <p:pic>
        <p:nvPicPr>
          <p:cNvPr id="4" name="Picture 3" descr="hitanykey.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0222" y="2386726"/>
            <a:ext cx="2032580" cy="1859811"/>
          </a:xfrm>
          <a:prstGeom prst="rect">
            <a:avLst/>
          </a:prstGeom>
        </p:spPr>
      </p:pic>
    </p:spTree>
    <p:extLst>
      <p:ext uri="{BB962C8B-B14F-4D97-AF65-F5344CB8AC3E}">
        <p14:creationId xmlns:p14="http://schemas.microsoft.com/office/powerpoint/2010/main" val="29007595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oldfishbowl.jpeg"/>
          <p:cNvPicPr>
            <a:picLocks noChangeAspect="1"/>
          </p:cNvPicPr>
          <p:nvPr/>
        </p:nvPicPr>
        <p:blipFill>
          <a:blip r:embed="rId3">
            <a:alphaModFix amt="42000"/>
            <a:extLst>
              <a:ext uri="{28A0092B-C50C-407E-A947-70E740481C1C}">
                <a14:useLocalDpi xmlns:a14="http://schemas.microsoft.com/office/drawing/2010/main" val="0"/>
              </a:ext>
            </a:extLst>
          </a:blip>
          <a:stretch>
            <a:fillRect/>
          </a:stretch>
        </p:blipFill>
        <p:spPr>
          <a:xfrm>
            <a:off x="1340821" y="618326"/>
            <a:ext cx="7803179" cy="5698637"/>
          </a:xfrm>
          <a:prstGeom prst="rect">
            <a:avLst/>
          </a:prstGeom>
        </p:spPr>
      </p:pic>
      <p:sp>
        <p:nvSpPr>
          <p:cNvPr id="3" name="Content Placeholder 2"/>
          <p:cNvSpPr>
            <a:spLocks noGrp="1"/>
          </p:cNvSpPr>
          <p:nvPr>
            <p:ph idx="4294967295"/>
          </p:nvPr>
        </p:nvSpPr>
        <p:spPr>
          <a:xfrm>
            <a:off x="434434" y="885711"/>
            <a:ext cx="8229600" cy="2673847"/>
          </a:xfrm>
        </p:spPr>
        <p:txBody>
          <a:bodyPr>
            <a:normAutofit/>
          </a:bodyPr>
          <a:lstStyle/>
          <a:p>
            <a:pPr marL="0" indent="0">
              <a:buNone/>
            </a:pPr>
            <a:r>
              <a:rPr lang="en-US" dirty="0" smtClean="0"/>
              <a:t>develop </a:t>
            </a:r>
            <a:r>
              <a:rPr lang="en-US" dirty="0"/>
              <a:t>“</a:t>
            </a:r>
            <a:r>
              <a:rPr lang="en-US" b="1" dirty="0"/>
              <a:t>critical attention</a:t>
            </a:r>
            <a:r>
              <a:rPr lang="en-US" dirty="0"/>
              <a:t>…the ability to look at their experience with </a:t>
            </a:r>
            <a:r>
              <a:rPr lang="en-US" dirty="0" smtClean="0"/>
              <a:t>affectionate curiosity</a:t>
            </a:r>
            <a:r>
              <a:rPr lang="en-US" dirty="0"/>
              <a:t>” </a:t>
            </a:r>
            <a:r>
              <a:rPr lang="en-US" sz="2800" dirty="0" smtClean="0"/>
              <a:t>(Reason, 1999</a:t>
            </a:r>
            <a:r>
              <a:rPr lang="en-US" sz="2800" dirty="0"/>
              <a:t>, p. 212) </a:t>
            </a:r>
            <a:r>
              <a:rPr lang="en-US" sz="2800" dirty="0" smtClean="0"/>
              <a:t> </a:t>
            </a:r>
            <a:endParaRPr lang="en-US" sz="2800" dirty="0"/>
          </a:p>
        </p:txBody>
      </p:sp>
    </p:spTree>
    <p:extLst>
      <p:ext uri="{BB962C8B-B14F-4D97-AF65-F5344CB8AC3E}">
        <p14:creationId xmlns:p14="http://schemas.microsoft.com/office/powerpoint/2010/main" val="3934785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adingebook.jpeg"/>
          <p:cNvPicPr>
            <a:picLocks noChangeAspect="1"/>
          </p:cNvPicPr>
          <p:nvPr/>
        </p:nvPicPr>
        <p:blipFill>
          <a:blip r:embed="rId3">
            <a:alphaModFix amt="47000"/>
            <a:extLst>
              <a:ext uri="{28A0092B-C50C-407E-A947-70E740481C1C}">
                <a14:useLocalDpi xmlns:a14="http://schemas.microsoft.com/office/drawing/2010/main" val="0"/>
              </a:ext>
            </a:extLst>
          </a:blip>
          <a:stretch>
            <a:fillRect/>
          </a:stretch>
        </p:blipFill>
        <p:spPr>
          <a:xfrm>
            <a:off x="2886235" y="2310735"/>
            <a:ext cx="6153333" cy="4094763"/>
          </a:xfrm>
          <a:prstGeom prst="rect">
            <a:avLst/>
          </a:prstGeom>
        </p:spPr>
      </p:pic>
      <p:sp>
        <p:nvSpPr>
          <p:cNvPr id="40962" name="Title 1"/>
          <p:cNvSpPr>
            <a:spLocks noGrp="1"/>
          </p:cNvSpPr>
          <p:nvPr>
            <p:ph type="title"/>
          </p:nvPr>
        </p:nvSpPr>
        <p:spPr/>
        <p:txBody>
          <a:bodyPr>
            <a:normAutofit/>
          </a:bodyPr>
          <a:lstStyle/>
          <a:p>
            <a:pPr eaLnBrk="1" hangingPunct="1"/>
            <a:r>
              <a:rPr lang="en-US" dirty="0" smtClean="0">
                <a:ea typeface="ＭＳ Ｐゴシック" charset="0"/>
                <a:cs typeface="ＭＳ Ｐゴシック" charset="0"/>
              </a:rPr>
              <a:t>“Digital literacy”</a:t>
            </a:r>
            <a:endParaRPr lang="en-US" dirty="0">
              <a:ea typeface="ＭＳ Ｐゴシック" charset="0"/>
              <a:cs typeface="ＭＳ Ｐゴシック" charset="0"/>
            </a:endParaRPr>
          </a:p>
        </p:txBody>
      </p:sp>
      <p:sp>
        <p:nvSpPr>
          <p:cNvPr id="40963" name="Content Placeholder 2"/>
          <p:cNvSpPr>
            <a:spLocks noGrp="1"/>
          </p:cNvSpPr>
          <p:nvPr>
            <p:ph idx="1"/>
          </p:nvPr>
        </p:nvSpPr>
        <p:spPr>
          <a:xfrm>
            <a:off x="498475" y="1460812"/>
            <a:ext cx="8188325" cy="4305661"/>
          </a:xfrm>
        </p:spPr>
        <p:txBody>
          <a:bodyPr>
            <a:normAutofit/>
          </a:bodyPr>
          <a:lstStyle/>
          <a:p>
            <a:pPr marL="0" indent="0" eaLnBrk="1" hangingPunct="1">
              <a:buFont typeface="Wingdings" charset="0"/>
              <a:buNone/>
            </a:pPr>
            <a:r>
              <a:rPr lang="ja-JP" altLang="en-US" sz="2700" dirty="0">
                <a:ea typeface="ＭＳ Ｐゴシック" charset="0"/>
                <a:cs typeface="ＭＳ Ｐゴシック" charset="0"/>
              </a:rPr>
              <a:t>“</a:t>
            </a:r>
            <a:r>
              <a:rPr lang="en-US" sz="2700" dirty="0">
                <a:ea typeface="ＭＳ Ｐゴシック" charset="0"/>
                <a:cs typeface="ＭＳ Ｐゴシック" charset="0"/>
              </a:rPr>
              <a:t>…the current form of the </a:t>
            </a:r>
            <a:r>
              <a:rPr lang="en-US" sz="2700" b="1" dirty="0">
                <a:solidFill>
                  <a:srgbClr val="000000"/>
                </a:solidFill>
                <a:ea typeface="ＭＳ Ｐゴシック" charset="0"/>
                <a:cs typeface="ＭＳ Ｐゴシック" charset="0"/>
              </a:rPr>
              <a:t>traditional idea of literacy</a:t>
            </a:r>
            <a:r>
              <a:rPr lang="en-US" sz="2700" dirty="0">
                <a:solidFill>
                  <a:srgbClr val="000000"/>
                </a:solidFill>
                <a:ea typeface="ＭＳ Ｐゴシック" charset="0"/>
                <a:cs typeface="ＭＳ Ｐゴシック" charset="0"/>
              </a:rPr>
              <a:t> </a:t>
            </a:r>
            <a:r>
              <a:rPr lang="en-US" sz="2700" i="1" dirty="0">
                <a:solidFill>
                  <a:srgbClr val="000000"/>
                </a:solidFill>
                <a:ea typeface="ＭＳ Ｐゴシック" charset="0"/>
                <a:cs typeface="ＭＳ Ｐゴシック" charset="0"/>
              </a:rPr>
              <a:t>per se</a:t>
            </a:r>
            <a:r>
              <a:rPr lang="en-US" sz="2700" dirty="0">
                <a:solidFill>
                  <a:srgbClr val="75367A"/>
                </a:solidFill>
                <a:ea typeface="ＭＳ Ｐゴシック" charset="0"/>
                <a:cs typeface="ＭＳ Ｐゴシック" charset="0"/>
              </a:rPr>
              <a:t> </a:t>
            </a:r>
            <a:r>
              <a:rPr lang="en-US" sz="2700" dirty="0">
                <a:ea typeface="ＭＳ Ｐゴシック" charset="0"/>
                <a:cs typeface="ＭＳ Ｐゴシック" charset="0"/>
              </a:rPr>
              <a:t>- the ability to read, write, and otherwise deal with information using the technologies and formats of the time…</a:t>
            </a:r>
            <a:r>
              <a:rPr lang="ja-JP" altLang="en-US" sz="2700" dirty="0">
                <a:ea typeface="ＭＳ Ｐゴシック" charset="0"/>
                <a:cs typeface="ＭＳ Ｐゴシック" charset="0"/>
              </a:rPr>
              <a:t>”</a:t>
            </a:r>
            <a:r>
              <a:rPr lang="en-US" sz="2700" dirty="0">
                <a:ea typeface="ＭＳ Ｐゴシック" charset="0"/>
                <a:cs typeface="ＭＳ Ｐゴシック" charset="0"/>
              </a:rPr>
              <a:t> </a:t>
            </a:r>
            <a:r>
              <a:rPr lang="en-US" sz="2400" dirty="0">
                <a:ea typeface="ＭＳ Ｐゴシック" charset="0"/>
                <a:cs typeface="ＭＳ Ｐゴシック" charset="0"/>
              </a:rPr>
              <a:t>(</a:t>
            </a:r>
            <a:r>
              <a:rPr lang="en-US" sz="2400" dirty="0" err="1">
                <a:ea typeface="ＭＳ Ｐゴシック" charset="0"/>
                <a:cs typeface="ＭＳ Ｐゴシック" charset="0"/>
              </a:rPr>
              <a:t>Bawden</a:t>
            </a:r>
            <a:r>
              <a:rPr lang="en-US" sz="2400" dirty="0">
                <a:ea typeface="ＭＳ Ｐゴシック" charset="0"/>
                <a:cs typeface="ＭＳ Ｐゴシック" charset="0"/>
              </a:rPr>
              <a:t>, 2008, p. 18)</a:t>
            </a:r>
          </a:p>
          <a:p>
            <a:pPr marL="0" indent="0" eaLnBrk="1" hangingPunct="1">
              <a:buNone/>
            </a:pPr>
            <a:endParaRPr lang="en-US" sz="2700" dirty="0" smtClean="0">
              <a:ea typeface="ＭＳ Ｐゴシック" charset="0"/>
              <a:cs typeface="ＭＳ Ｐゴシック" charset="0"/>
            </a:endParaRPr>
          </a:p>
        </p:txBody>
      </p:sp>
    </p:spTree>
    <p:extLst>
      <p:ext uri="{BB962C8B-B14F-4D97-AF65-F5344CB8AC3E}">
        <p14:creationId xmlns:p14="http://schemas.microsoft.com/office/powerpoint/2010/main" val="8389704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omkidreadingebook.jpeg"/>
          <p:cNvPicPr>
            <a:picLocks noChangeAspect="1"/>
          </p:cNvPicPr>
          <p:nvPr/>
        </p:nvPicPr>
        <p:blipFill>
          <a:blip r:embed="rId3">
            <a:alphaModFix amt="32000"/>
            <a:extLst>
              <a:ext uri="{28A0092B-C50C-407E-A947-70E740481C1C}">
                <a14:useLocalDpi xmlns:a14="http://schemas.microsoft.com/office/drawing/2010/main" val="0"/>
              </a:ext>
            </a:extLst>
          </a:blip>
          <a:stretch>
            <a:fillRect/>
          </a:stretch>
        </p:blipFill>
        <p:spPr>
          <a:xfrm>
            <a:off x="2055207" y="1701205"/>
            <a:ext cx="7088793" cy="4717270"/>
          </a:xfrm>
          <a:prstGeom prst="rect">
            <a:avLst/>
          </a:prstGeom>
        </p:spPr>
      </p:pic>
      <p:sp>
        <p:nvSpPr>
          <p:cNvPr id="47106" name="Title 1"/>
          <p:cNvSpPr>
            <a:spLocks noGrp="1"/>
          </p:cNvSpPr>
          <p:nvPr>
            <p:ph type="title"/>
          </p:nvPr>
        </p:nvSpPr>
        <p:spPr/>
        <p:txBody>
          <a:bodyPr/>
          <a:lstStyle/>
          <a:p>
            <a:pPr eaLnBrk="1" hangingPunct="1"/>
            <a:r>
              <a:rPr lang="en-US" dirty="0" smtClean="0">
                <a:ea typeface="ＭＳ Ｐゴシック" charset="0"/>
                <a:cs typeface="ＭＳ Ｐゴシック" charset="0"/>
              </a:rPr>
              <a:t>“Digital Literacy(</a:t>
            </a:r>
            <a:r>
              <a:rPr lang="en-US" dirty="0" err="1" smtClean="0">
                <a:ea typeface="ＭＳ Ｐゴシック" charset="0"/>
                <a:cs typeface="ＭＳ Ｐゴシック" charset="0"/>
              </a:rPr>
              <a:t>ies</a:t>
            </a:r>
            <a:r>
              <a:rPr lang="en-US" dirty="0" smtClean="0">
                <a:ea typeface="ＭＳ Ｐゴシック" charset="0"/>
                <a:cs typeface="ＭＳ Ｐゴシック" charset="0"/>
              </a:rPr>
              <a:t>)”</a:t>
            </a:r>
            <a:endParaRPr lang="en-US" dirty="0">
              <a:ea typeface="ＭＳ Ｐゴシック" charset="0"/>
              <a:cs typeface="ＭＳ Ｐゴシック" charset="0"/>
            </a:endParaRPr>
          </a:p>
        </p:txBody>
      </p:sp>
      <p:sp>
        <p:nvSpPr>
          <p:cNvPr id="3" name="Content Placeholder 2"/>
          <p:cNvSpPr>
            <a:spLocks noGrp="1"/>
          </p:cNvSpPr>
          <p:nvPr>
            <p:ph idx="1"/>
          </p:nvPr>
        </p:nvSpPr>
        <p:spPr>
          <a:xfrm>
            <a:off x="245392" y="1412417"/>
            <a:ext cx="8159236" cy="2414520"/>
          </a:xfrm>
        </p:spPr>
        <p:txBody>
          <a:bodyPr>
            <a:noAutofit/>
          </a:bodyPr>
          <a:lstStyle/>
          <a:p>
            <a:pPr marL="0" indent="0" eaLnBrk="1" hangingPunct="1">
              <a:buNone/>
            </a:pPr>
            <a:r>
              <a:rPr lang="ja-JP" altLang="en-US" dirty="0" smtClean="0">
                <a:ea typeface="ＭＳ Ｐゴシック" charset="0"/>
                <a:cs typeface="ＭＳ Ｐゴシック" charset="0"/>
              </a:rPr>
              <a:t>“</a:t>
            </a:r>
            <a:r>
              <a:rPr lang="en-US" dirty="0">
                <a:ea typeface="ＭＳ Ｐゴシック" charset="0"/>
                <a:cs typeface="ＭＳ Ｐゴシック" charset="0"/>
              </a:rPr>
              <a:t>…a shorthand for the myriad </a:t>
            </a:r>
            <a:r>
              <a:rPr lang="en-US" b="1" dirty="0">
                <a:ea typeface="ＭＳ Ｐゴシック" charset="0"/>
                <a:cs typeface="ＭＳ Ｐゴシック" charset="0"/>
              </a:rPr>
              <a:t>social practices </a:t>
            </a:r>
            <a:r>
              <a:rPr lang="en-US" dirty="0">
                <a:ea typeface="ＭＳ Ｐゴシック" charset="0"/>
                <a:cs typeface="ＭＳ Ｐゴシック" charset="0"/>
              </a:rPr>
              <a:t>and conceptions of engaging in </a:t>
            </a:r>
            <a:r>
              <a:rPr lang="en-US" b="1" dirty="0" smtClean="0">
                <a:ea typeface="ＭＳ Ｐゴシック" charset="0"/>
                <a:cs typeface="ＭＳ Ｐゴシック" charset="0"/>
              </a:rPr>
              <a:t>meaning making </a:t>
            </a:r>
            <a:r>
              <a:rPr lang="en-US" dirty="0" smtClean="0">
                <a:ea typeface="ＭＳ Ｐゴシック" charset="0"/>
                <a:cs typeface="ＭＳ Ｐゴシック" charset="0"/>
              </a:rPr>
              <a:t>by </a:t>
            </a:r>
            <a:r>
              <a:rPr lang="en-US" dirty="0">
                <a:ea typeface="ＭＳ Ｐゴシック" charset="0"/>
                <a:cs typeface="ＭＳ Ｐゴシック" charset="0"/>
              </a:rPr>
              <a:t>texts…via </a:t>
            </a:r>
            <a:r>
              <a:rPr lang="en-US" b="1" dirty="0">
                <a:ea typeface="ＭＳ Ｐゴシック" charset="0"/>
                <a:cs typeface="ＭＳ Ｐゴシック" charset="0"/>
              </a:rPr>
              <a:t>digital codification</a:t>
            </a:r>
            <a:r>
              <a:rPr lang="ja-JP" altLang="en-US" dirty="0">
                <a:ea typeface="ＭＳ Ｐゴシック" charset="0"/>
                <a:cs typeface="ＭＳ Ｐゴシック" charset="0"/>
              </a:rPr>
              <a:t>”</a:t>
            </a:r>
            <a:r>
              <a:rPr lang="en-US" dirty="0">
                <a:ea typeface="ＭＳ Ｐゴシック" charset="0"/>
                <a:cs typeface="ＭＳ Ｐゴシック" charset="0"/>
              </a:rPr>
              <a:t> </a:t>
            </a:r>
            <a:r>
              <a:rPr lang="en-US" sz="2800" dirty="0">
                <a:ea typeface="ＭＳ Ｐゴシック" charset="0"/>
                <a:cs typeface="ＭＳ Ｐゴシック" charset="0"/>
              </a:rPr>
              <a:t>(</a:t>
            </a:r>
            <a:r>
              <a:rPr lang="en-US" sz="2800" dirty="0" err="1">
                <a:ea typeface="ＭＳ Ｐゴシック" charset="0"/>
                <a:cs typeface="ＭＳ Ｐゴシック" charset="0"/>
              </a:rPr>
              <a:t>Lankshear</a:t>
            </a:r>
            <a:r>
              <a:rPr lang="en-US" sz="2800" dirty="0">
                <a:ea typeface="ＭＳ Ｐゴシック" charset="0"/>
                <a:cs typeface="ＭＳ Ｐゴシック" charset="0"/>
              </a:rPr>
              <a:t> &amp; </a:t>
            </a:r>
            <a:r>
              <a:rPr lang="en-US" sz="2800" dirty="0" err="1">
                <a:ea typeface="ＭＳ Ｐゴシック" charset="0"/>
                <a:cs typeface="ＭＳ Ｐゴシック" charset="0"/>
              </a:rPr>
              <a:t>Knobel</a:t>
            </a:r>
            <a:r>
              <a:rPr lang="en-US" sz="2800" dirty="0">
                <a:ea typeface="ＭＳ Ｐゴシック" charset="0"/>
                <a:cs typeface="ＭＳ Ｐゴシック" charset="0"/>
              </a:rPr>
              <a:t>, 2008, p. 5</a:t>
            </a:r>
            <a:r>
              <a:rPr lang="en-US" sz="2800" dirty="0" smtClean="0">
                <a:ea typeface="ＭＳ Ｐゴシック" charset="0"/>
                <a:cs typeface="ＭＳ Ｐゴシック" charset="0"/>
              </a:rPr>
              <a:t>)</a:t>
            </a:r>
          </a:p>
          <a:p>
            <a:pPr marL="0" indent="0" eaLnBrk="1" hangingPunct="1">
              <a:buNone/>
            </a:pPr>
            <a:endParaRPr lang="en-US" dirty="0">
              <a:ea typeface="ＭＳ Ｐゴシック" charset="0"/>
              <a:cs typeface="ＭＳ Ｐゴシック" charset="0"/>
            </a:endParaRPr>
          </a:p>
          <a:p>
            <a:pPr lvl="1" eaLnBrk="1" hangingPunct="1">
              <a:buFont typeface="Wingdings" charset="0"/>
              <a:buNone/>
            </a:pPr>
            <a:r>
              <a:rPr lang="en-US" sz="3200" dirty="0" smtClean="0">
                <a:ea typeface="ＭＳ Ｐゴシック" charset="0"/>
              </a:rPr>
              <a:t> </a:t>
            </a:r>
            <a:endParaRPr lang="en-US" sz="3200" dirty="0">
              <a:ea typeface="ＭＳ Ｐゴシック" charset="0"/>
              <a:cs typeface="ＭＳ Ｐゴシック" charset="0"/>
            </a:endParaRPr>
          </a:p>
          <a:p>
            <a:pPr eaLnBrk="1" hangingPunct="1"/>
            <a:endParaRPr lang="en-US" dirty="0">
              <a:ea typeface="ＭＳ Ｐゴシック" charset="0"/>
              <a:cs typeface="Rockwell" charset="0"/>
            </a:endParaRPr>
          </a:p>
          <a:p>
            <a:pPr lvl="1" eaLnBrk="1" hangingPunct="1"/>
            <a:endParaRPr lang="en-US" sz="3200" dirty="0">
              <a:ea typeface="ＭＳ Ｐゴシック" charset="0"/>
              <a:cs typeface="Rockwell" charset="0"/>
            </a:endParaRPr>
          </a:p>
          <a:p>
            <a:pPr eaLnBrk="1" hangingPunct="1"/>
            <a:endParaRPr lang="en-US" dirty="0">
              <a:ea typeface="ＭＳ Ｐゴシック" charset="0"/>
              <a:cs typeface="Rockwell" charset="0"/>
            </a:endParaRPr>
          </a:p>
        </p:txBody>
      </p:sp>
    </p:spTree>
    <p:extLst>
      <p:ext uri="{BB962C8B-B14F-4D97-AF65-F5344CB8AC3E}">
        <p14:creationId xmlns:p14="http://schemas.microsoft.com/office/powerpoint/2010/main" val="21452268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WHY Critical Digital Literacy?</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1530980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Increasing Student Engagement</a:t>
            </a:r>
            <a:endParaRPr lang="en-US" dirty="0"/>
          </a:p>
        </p:txBody>
      </p:sp>
      <p:sp>
        <p:nvSpPr>
          <p:cNvPr id="5" name="Content Placeholder 4"/>
          <p:cNvSpPr>
            <a:spLocks noGrp="1"/>
          </p:cNvSpPr>
          <p:nvPr>
            <p:ph idx="1"/>
          </p:nvPr>
        </p:nvSpPr>
        <p:spPr/>
        <p:txBody>
          <a:bodyPr>
            <a:normAutofit lnSpcReduction="10000"/>
          </a:bodyPr>
          <a:lstStyle/>
          <a:p>
            <a:r>
              <a:rPr lang="en-US" dirty="0"/>
              <a:t>Participatory learning </a:t>
            </a:r>
            <a:r>
              <a:rPr lang="en-US" sz="2800" dirty="0"/>
              <a:t>(Project NML, 2011) </a:t>
            </a:r>
            <a:endParaRPr lang="en-US" sz="2800" dirty="0" smtClean="0"/>
          </a:p>
          <a:p>
            <a:pPr lvl="1"/>
            <a:r>
              <a:rPr lang="en-US" sz="2400" dirty="0" smtClean="0"/>
              <a:t>Relevance, creativity, co-learning</a:t>
            </a:r>
          </a:p>
          <a:p>
            <a:pPr lvl="1"/>
            <a:r>
              <a:rPr lang="en-US" sz="2400" dirty="0"/>
              <a:t>“connections between home, school, community and world are enabled”</a:t>
            </a:r>
            <a:endParaRPr lang="en-US" sz="2400" dirty="0" smtClean="0"/>
          </a:p>
          <a:p>
            <a:pPr lvl="1"/>
            <a:endParaRPr lang="en-US" sz="2400" dirty="0"/>
          </a:p>
          <a:p>
            <a:r>
              <a:rPr lang="en-US" dirty="0" smtClean="0"/>
              <a:t>Situated cognition: </a:t>
            </a:r>
            <a:r>
              <a:rPr lang="en-US" dirty="0"/>
              <a:t>“authenticity has important motivational </a:t>
            </a:r>
            <a:r>
              <a:rPr lang="en-US" dirty="0" smtClean="0"/>
              <a:t>potential” </a:t>
            </a:r>
            <a:r>
              <a:rPr lang="en-US" sz="2800" dirty="0" smtClean="0"/>
              <a:t>(</a:t>
            </a:r>
            <a:r>
              <a:rPr lang="en-US" sz="2800" dirty="0"/>
              <a:t>Choi </a:t>
            </a:r>
            <a:r>
              <a:rPr lang="en-US" sz="2800" dirty="0" smtClean="0"/>
              <a:t>&amp; </a:t>
            </a:r>
            <a:r>
              <a:rPr lang="en-US" sz="2800" dirty="0" err="1" smtClean="0"/>
              <a:t>Hannafin</a:t>
            </a:r>
            <a:r>
              <a:rPr lang="en-US" sz="2800" dirty="0" smtClean="0"/>
              <a:t>, 1995, p</a:t>
            </a:r>
            <a:r>
              <a:rPr lang="en-US" sz="2800" dirty="0"/>
              <a:t>. 56</a:t>
            </a:r>
            <a:r>
              <a:rPr lang="en-US" sz="2800" dirty="0" smtClean="0"/>
              <a:t>)</a:t>
            </a:r>
          </a:p>
          <a:p>
            <a:pPr lvl="1"/>
            <a:r>
              <a:rPr lang="en-US" sz="2400" dirty="0" smtClean="0"/>
              <a:t>Context &amp; authentic activity</a:t>
            </a:r>
          </a:p>
          <a:p>
            <a:pPr lvl="1"/>
            <a:r>
              <a:rPr lang="en-US" sz="2400" dirty="0" smtClean="0"/>
              <a:t>Cognitive </a:t>
            </a:r>
            <a:r>
              <a:rPr lang="en-US" sz="2400" dirty="0"/>
              <a:t>apprenticeship (Brown, Collins, &amp; </a:t>
            </a:r>
            <a:r>
              <a:rPr lang="en-US" sz="2400" dirty="0" err="1"/>
              <a:t>Duguid</a:t>
            </a:r>
            <a:r>
              <a:rPr lang="en-US" sz="2400" dirty="0"/>
              <a:t>, 1989</a:t>
            </a:r>
            <a:r>
              <a:rPr lang="en-US" sz="2400" dirty="0" smtClean="0"/>
              <a:t>)</a:t>
            </a:r>
            <a:endParaRPr lang="en-US" sz="2400" dirty="0"/>
          </a:p>
          <a:p>
            <a:endParaRPr lang="en-US" dirty="0"/>
          </a:p>
        </p:txBody>
      </p:sp>
    </p:spTree>
    <p:extLst>
      <p:ext uri="{BB962C8B-B14F-4D97-AF65-F5344CB8AC3E}">
        <p14:creationId xmlns:p14="http://schemas.microsoft.com/office/powerpoint/2010/main" val="40593337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From Sarah</a:t>
            </a:r>
            <a:endParaRPr lang="en-US" dirty="0"/>
          </a:p>
        </p:txBody>
      </p:sp>
      <p:sp>
        <p:nvSpPr>
          <p:cNvPr id="3" name="Content Placeholder 2"/>
          <p:cNvSpPr>
            <a:spLocks noGrp="1"/>
          </p:cNvSpPr>
          <p:nvPr>
            <p:ph idx="1"/>
          </p:nvPr>
        </p:nvSpPr>
        <p:spPr/>
        <p:txBody>
          <a:bodyPr/>
          <a:lstStyle/>
          <a:p>
            <a:r>
              <a:rPr lang="en-US" dirty="0" smtClean="0"/>
              <a:t>The </a:t>
            </a:r>
            <a:r>
              <a:rPr lang="en-US" dirty="0"/>
              <a:t>slides with the polls won't display properly unless </a:t>
            </a:r>
            <a:r>
              <a:rPr lang="en-US" dirty="0" smtClean="0"/>
              <a:t>you </a:t>
            </a:r>
            <a:r>
              <a:rPr lang="en-US" dirty="0"/>
              <a:t>have the slideshow in presentation mode. Also, Mac users won't be able to view the polls in the slides at all.</a:t>
            </a:r>
            <a:br>
              <a:rPr lang="en-US" dirty="0"/>
            </a:br>
            <a:endParaRPr lang="en-US" dirty="0"/>
          </a:p>
        </p:txBody>
      </p:sp>
    </p:spTree>
    <p:extLst>
      <p:ext uri="{BB962C8B-B14F-4D97-AF65-F5344CB8AC3E}">
        <p14:creationId xmlns:p14="http://schemas.microsoft.com/office/powerpoint/2010/main" val="32601358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CDL &amp; Student Engagement</a:t>
            </a:r>
            <a:endParaRPr lang="en-US" dirty="0"/>
          </a:p>
        </p:txBody>
      </p:sp>
      <p:sp>
        <p:nvSpPr>
          <p:cNvPr id="3" name="Content Placeholder 2"/>
          <p:cNvSpPr>
            <a:spLocks noGrp="1"/>
          </p:cNvSpPr>
          <p:nvPr>
            <p:ph idx="1"/>
          </p:nvPr>
        </p:nvSpPr>
        <p:spPr/>
        <p:txBody>
          <a:bodyPr/>
          <a:lstStyle/>
          <a:p>
            <a:r>
              <a:rPr lang="en-US" dirty="0" smtClean="0"/>
              <a:t>Understanding contexts of tech use</a:t>
            </a:r>
          </a:p>
          <a:p>
            <a:pPr lvl="1"/>
            <a:r>
              <a:rPr lang="en-US" dirty="0" smtClean="0"/>
              <a:t>Relevance, home</a:t>
            </a:r>
            <a:r>
              <a:rPr lang="en-US" dirty="0"/>
              <a:t>-</a:t>
            </a:r>
            <a:r>
              <a:rPr lang="en-US" dirty="0" smtClean="0"/>
              <a:t>school connection, authenticity </a:t>
            </a:r>
          </a:p>
          <a:p>
            <a:r>
              <a:rPr lang="en-US" dirty="0" smtClean="0"/>
              <a:t>Reflective practice</a:t>
            </a:r>
          </a:p>
          <a:p>
            <a:pPr lvl="1"/>
            <a:r>
              <a:rPr lang="en-US" dirty="0" smtClean="0"/>
              <a:t>Relevance</a:t>
            </a:r>
            <a:r>
              <a:rPr lang="en-US" dirty="0"/>
              <a:t>, home-school </a:t>
            </a:r>
            <a:r>
              <a:rPr lang="en-US" dirty="0" smtClean="0"/>
              <a:t>connection</a:t>
            </a:r>
          </a:p>
          <a:p>
            <a:r>
              <a:rPr lang="en-US" dirty="0" smtClean="0"/>
              <a:t>Critical thinking</a:t>
            </a:r>
          </a:p>
          <a:p>
            <a:pPr lvl="1"/>
            <a:r>
              <a:rPr lang="en-US" dirty="0" smtClean="0"/>
              <a:t>Creativity</a:t>
            </a:r>
          </a:p>
          <a:p>
            <a:r>
              <a:rPr lang="en-US" dirty="0" smtClean="0"/>
              <a:t>Functional skills</a:t>
            </a:r>
          </a:p>
          <a:p>
            <a:pPr lvl="1"/>
            <a:r>
              <a:rPr lang="en-US" dirty="0" smtClean="0"/>
              <a:t>Relevance</a:t>
            </a:r>
            <a:endParaRPr lang="en-US" dirty="0"/>
          </a:p>
        </p:txBody>
      </p:sp>
    </p:spTree>
    <p:extLst>
      <p:ext uri="{BB962C8B-B14F-4D97-AF65-F5344CB8AC3E}">
        <p14:creationId xmlns:p14="http://schemas.microsoft.com/office/powerpoint/2010/main" val="41948055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css.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28800"/>
            <a:ext cx="9144000" cy="3188874"/>
          </a:xfrm>
          <a:prstGeom prst="rect">
            <a:avLst/>
          </a:prstGeom>
        </p:spPr>
      </p:pic>
      <p:sp>
        <p:nvSpPr>
          <p:cNvPr id="10" name="TextBox 9"/>
          <p:cNvSpPr txBox="1"/>
          <p:nvPr/>
        </p:nvSpPr>
        <p:spPr>
          <a:xfrm>
            <a:off x="3776234" y="5548233"/>
            <a:ext cx="4711938" cy="461665"/>
          </a:xfrm>
          <a:prstGeom prst="rect">
            <a:avLst/>
          </a:prstGeom>
          <a:noFill/>
        </p:spPr>
        <p:txBody>
          <a:bodyPr wrap="square" rtlCol="0">
            <a:spAutoFit/>
          </a:bodyPr>
          <a:lstStyle/>
          <a:p>
            <a:r>
              <a:rPr lang="en-US" sz="2400" dirty="0" smtClean="0"/>
              <a:t>Critical thinking + technology…</a:t>
            </a:r>
            <a:endParaRPr lang="en-US" sz="2400" dirty="0"/>
          </a:p>
        </p:txBody>
      </p:sp>
    </p:spTree>
    <p:extLst>
      <p:ext uri="{BB962C8B-B14F-4D97-AF65-F5344CB8AC3E}">
        <p14:creationId xmlns:p14="http://schemas.microsoft.com/office/powerpoint/2010/main" val="5152965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lobaltechnology.jpeg"/>
          <p:cNvPicPr>
            <a:picLocks noChangeAspect="1"/>
          </p:cNvPicPr>
          <p:nvPr/>
        </p:nvPicPr>
        <p:blipFill>
          <a:blip r:embed="rId3">
            <a:alphaModFix amt="21000"/>
            <a:extLst>
              <a:ext uri="{28A0092B-C50C-407E-A947-70E740481C1C}">
                <a14:useLocalDpi xmlns:a14="http://schemas.microsoft.com/office/drawing/2010/main" val="0"/>
              </a:ext>
            </a:extLst>
          </a:blip>
          <a:stretch>
            <a:fillRect/>
          </a:stretch>
        </p:blipFill>
        <p:spPr>
          <a:xfrm>
            <a:off x="1415873" y="155630"/>
            <a:ext cx="6220140" cy="6220140"/>
          </a:xfrm>
          <a:prstGeom prst="rect">
            <a:avLst/>
          </a:prstGeom>
        </p:spPr>
      </p:pic>
      <p:sp>
        <p:nvSpPr>
          <p:cNvPr id="3" name="Content Placeholder 2"/>
          <p:cNvSpPr>
            <a:spLocks noGrp="1"/>
          </p:cNvSpPr>
          <p:nvPr>
            <p:ph idx="1"/>
          </p:nvPr>
        </p:nvSpPr>
        <p:spPr>
          <a:xfrm>
            <a:off x="457200" y="367654"/>
            <a:ext cx="8229600" cy="5884137"/>
          </a:xfrm>
        </p:spPr>
        <p:txBody>
          <a:bodyPr>
            <a:normAutofit lnSpcReduction="10000"/>
          </a:bodyPr>
          <a:lstStyle/>
          <a:p>
            <a:pPr>
              <a:lnSpc>
                <a:spcPct val="120000"/>
              </a:lnSpc>
            </a:pPr>
            <a:r>
              <a:rPr lang="en-US" dirty="0"/>
              <a:t>T</a:t>
            </a:r>
            <a:r>
              <a:rPr lang="en-US" dirty="0" smtClean="0"/>
              <a:t>eachers should “</a:t>
            </a:r>
            <a:r>
              <a:rPr lang="en-US" dirty="0"/>
              <a:t>understand local and global societal issues and responsibilities in an evolving digital culture and exhibit legal and ethical behavior in their professional practices” </a:t>
            </a:r>
            <a:r>
              <a:rPr lang="en-US" sz="2800" dirty="0" smtClean="0"/>
              <a:t>(ISTE NETS, 2008, </a:t>
            </a:r>
            <a:r>
              <a:rPr lang="en-US" sz="2800" dirty="0" err="1" smtClean="0"/>
              <a:t>para</a:t>
            </a:r>
            <a:r>
              <a:rPr lang="en-US" sz="2800" dirty="0"/>
              <a:t>. 4</a:t>
            </a:r>
            <a:r>
              <a:rPr lang="en-US" sz="2800" dirty="0" smtClean="0"/>
              <a:t>)</a:t>
            </a:r>
          </a:p>
          <a:p>
            <a:pPr marL="0" indent="0">
              <a:lnSpc>
                <a:spcPct val="120000"/>
              </a:lnSpc>
              <a:buNone/>
            </a:pPr>
            <a:r>
              <a:rPr lang="en-US" dirty="0" smtClean="0"/>
              <a:t> </a:t>
            </a:r>
          </a:p>
          <a:p>
            <a:pPr>
              <a:lnSpc>
                <a:spcPct val="120000"/>
              </a:lnSpc>
            </a:pPr>
            <a:r>
              <a:rPr lang="en-US" dirty="0" smtClean="0"/>
              <a:t>Students should </a:t>
            </a:r>
            <a:r>
              <a:rPr lang="en-US" dirty="0"/>
              <a:t>“understand human, cultural, and societal issues related to technology and practice legal and ethical behavior” </a:t>
            </a:r>
            <a:r>
              <a:rPr lang="en-US" sz="2800" dirty="0"/>
              <a:t>(ISTE, </a:t>
            </a:r>
            <a:r>
              <a:rPr lang="en-US" sz="2800" dirty="0" smtClean="0"/>
              <a:t>2007, </a:t>
            </a:r>
            <a:r>
              <a:rPr lang="en-US" sz="2800" dirty="0" err="1" smtClean="0"/>
              <a:t>para</a:t>
            </a:r>
            <a:r>
              <a:rPr lang="en-US" sz="2800" dirty="0" smtClean="0"/>
              <a:t>. 5) </a:t>
            </a:r>
          </a:p>
        </p:txBody>
      </p:sp>
    </p:spTree>
    <p:extLst>
      <p:ext uri="{BB962C8B-B14F-4D97-AF65-F5344CB8AC3E}">
        <p14:creationId xmlns:p14="http://schemas.microsoft.com/office/powerpoint/2010/main" val="13901951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CDL in depth</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3094865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CDL: 4 Components</a:t>
            </a:r>
            <a:endParaRPr lang="en-US" dirty="0"/>
          </a:p>
        </p:txBody>
      </p:sp>
      <p:sp>
        <p:nvSpPr>
          <p:cNvPr id="3" name="Content Placeholder 2"/>
          <p:cNvSpPr>
            <a:spLocks noGrp="1"/>
          </p:cNvSpPr>
          <p:nvPr>
            <p:ph idx="1"/>
          </p:nvPr>
        </p:nvSpPr>
        <p:spPr/>
        <p:txBody>
          <a:bodyPr>
            <a:normAutofit lnSpcReduction="10000"/>
          </a:bodyPr>
          <a:lstStyle/>
          <a:p>
            <a:pPr lvl="0"/>
            <a:r>
              <a:rPr lang="en-US" sz="3600" dirty="0"/>
              <a:t>Understanding cultural, social, and historical contexts of technology use, including ethical and appropriate practices </a:t>
            </a:r>
          </a:p>
          <a:p>
            <a:pPr lvl="0"/>
            <a:r>
              <a:rPr lang="en-US" sz="3600" dirty="0"/>
              <a:t>Critical thinking and analysis</a:t>
            </a:r>
          </a:p>
          <a:p>
            <a:pPr lvl="0"/>
            <a:r>
              <a:rPr lang="en-US" sz="3600" dirty="0"/>
              <a:t>Reflective practice</a:t>
            </a:r>
          </a:p>
          <a:p>
            <a:r>
              <a:rPr lang="en-US" sz="3600" dirty="0"/>
              <a:t>Functional skills with digital </a:t>
            </a:r>
            <a:r>
              <a:rPr lang="en-US" sz="3600" dirty="0" smtClean="0"/>
              <a:t>technologies</a:t>
            </a:r>
          </a:p>
          <a:p>
            <a:pPr marL="0" indent="0" algn="r">
              <a:buNone/>
            </a:pPr>
            <a:r>
              <a:rPr lang="en-US" sz="2800" dirty="0" smtClean="0"/>
              <a:t>(Lohnes Watulak &amp; </a:t>
            </a:r>
            <a:r>
              <a:rPr lang="en-US" sz="2800" dirty="0" err="1" smtClean="0"/>
              <a:t>Kinzer</a:t>
            </a:r>
            <a:r>
              <a:rPr lang="en-US" sz="2800" dirty="0" smtClean="0"/>
              <a:t>, in press) </a:t>
            </a:r>
            <a:endParaRPr lang="en-US" sz="2800" dirty="0"/>
          </a:p>
        </p:txBody>
      </p:sp>
    </p:spTree>
    <p:extLst>
      <p:ext uri="{BB962C8B-B14F-4D97-AF65-F5344CB8AC3E}">
        <p14:creationId xmlns:p14="http://schemas.microsoft.com/office/powerpoint/2010/main" val="26226915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gure1_lohneswatulakkinz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9145" y="114195"/>
            <a:ext cx="6394720" cy="6601447"/>
          </a:xfrm>
          <a:prstGeom prst="rect">
            <a:avLst/>
          </a:prstGeom>
        </p:spPr>
      </p:pic>
    </p:spTree>
    <p:extLst>
      <p:ext uri="{BB962C8B-B14F-4D97-AF65-F5344CB8AC3E}">
        <p14:creationId xmlns:p14="http://schemas.microsoft.com/office/powerpoint/2010/main" val="2989281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Understanding </a:t>
            </a:r>
            <a:r>
              <a:rPr lang="en-US" dirty="0"/>
              <a:t>cultural, social, </a:t>
            </a:r>
            <a:r>
              <a:rPr lang="en-US" dirty="0" smtClean="0"/>
              <a:t>and</a:t>
            </a:r>
            <a:br>
              <a:rPr lang="en-US" dirty="0" smtClean="0"/>
            </a:br>
            <a:r>
              <a:rPr lang="en-US" dirty="0" smtClean="0"/>
              <a:t>historical </a:t>
            </a:r>
            <a:r>
              <a:rPr lang="en-US" dirty="0"/>
              <a:t>contexts of technology use</a:t>
            </a:r>
          </a:p>
        </p:txBody>
      </p:sp>
      <p:pic>
        <p:nvPicPr>
          <p:cNvPr id="5" name="Content Placeholder 4" descr="socialmediamiddleeast.jpeg"/>
          <p:cNvPicPr>
            <a:picLocks noGrp="1" noChangeAspect="1"/>
          </p:cNvPicPr>
          <p:nvPr>
            <p:ph idx="1"/>
          </p:nvPr>
        </p:nvPicPr>
        <p:blipFill>
          <a:blip r:embed="rId3">
            <a:extLst>
              <a:ext uri="{28A0092B-C50C-407E-A947-70E740481C1C}">
                <a14:useLocalDpi xmlns:a14="http://schemas.microsoft.com/office/drawing/2010/main" val="0"/>
              </a:ext>
            </a:extLst>
          </a:blip>
          <a:srcRect t="13289" b="13289"/>
          <a:stretch>
            <a:fillRect/>
          </a:stretch>
        </p:blipFill>
        <p:spPr>
          <a:xfrm>
            <a:off x="824798" y="1817450"/>
            <a:ext cx="7546411" cy="4150235"/>
          </a:xfrm>
        </p:spPr>
      </p:pic>
    </p:spTree>
    <p:extLst>
      <p:ext uri="{BB962C8B-B14F-4D97-AF65-F5344CB8AC3E}">
        <p14:creationId xmlns:p14="http://schemas.microsoft.com/office/powerpoint/2010/main" val="23234447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1212"/>
            <a:ext cx="8229600" cy="5674951"/>
          </a:xfrm>
        </p:spPr>
        <p:txBody>
          <a:bodyPr>
            <a:normAutofit/>
          </a:bodyPr>
          <a:lstStyle/>
          <a:p>
            <a:r>
              <a:rPr lang="en-US" dirty="0"/>
              <a:t>One framework for understanding today’s cultural and social context is participatory culture within a digital </a:t>
            </a:r>
            <a:r>
              <a:rPr lang="en-US" dirty="0" smtClean="0"/>
              <a:t>society</a:t>
            </a:r>
          </a:p>
          <a:p>
            <a:endParaRPr lang="en-US" dirty="0" smtClean="0"/>
          </a:p>
          <a:p>
            <a:r>
              <a:rPr lang="en-US" dirty="0" smtClean="0"/>
              <a:t>Why? </a:t>
            </a:r>
            <a:endParaRPr lang="en-US" dirty="0"/>
          </a:p>
          <a:p>
            <a:pPr lvl="1"/>
            <a:r>
              <a:rPr lang="en-US" dirty="0" smtClean="0"/>
              <a:t>Authenticity in the learning environment (connecting to real life practices)</a:t>
            </a:r>
          </a:p>
          <a:p>
            <a:pPr lvl="1"/>
            <a:r>
              <a:rPr lang="en-US" dirty="0" smtClean="0"/>
              <a:t>Helping students to understand what is valued within their current context</a:t>
            </a:r>
          </a:p>
          <a:p>
            <a:pPr marL="0" indent="0">
              <a:buNone/>
            </a:pPr>
            <a:endParaRPr lang="en-US" dirty="0"/>
          </a:p>
        </p:txBody>
      </p:sp>
    </p:spTree>
    <p:extLst>
      <p:ext uri="{BB962C8B-B14F-4D97-AF65-F5344CB8AC3E}">
        <p14:creationId xmlns:p14="http://schemas.microsoft.com/office/powerpoint/2010/main" val="42733170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2. Critical </a:t>
            </a:r>
            <a:r>
              <a:rPr lang="en-US" dirty="0"/>
              <a:t>thinking and analysis</a:t>
            </a:r>
            <a:br>
              <a:rPr lang="en-US" dirty="0"/>
            </a:br>
            <a:endParaRPr lang="en-US" dirty="0"/>
          </a:p>
        </p:txBody>
      </p:sp>
      <p:sp>
        <p:nvSpPr>
          <p:cNvPr id="3" name="Content Placeholder 2"/>
          <p:cNvSpPr>
            <a:spLocks noGrp="1"/>
          </p:cNvSpPr>
          <p:nvPr>
            <p:ph idx="1"/>
          </p:nvPr>
        </p:nvSpPr>
        <p:spPr/>
        <p:txBody>
          <a:bodyPr/>
          <a:lstStyle/>
          <a:p>
            <a:r>
              <a:rPr lang="en-US" dirty="0"/>
              <a:t>T</a:t>
            </a:r>
            <a:r>
              <a:rPr lang="en-US" dirty="0" smtClean="0"/>
              <a:t>hinking </a:t>
            </a:r>
            <a:r>
              <a:rPr lang="en-US" dirty="0"/>
              <a:t>that is “purposeful, reasoned, and goal-directed” </a:t>
            </a:r>
            <a:r>
              <a:rPr lang="en-US" sz="2800" dirty="0"/>
              <a:t>(Halpern, 1997, p. 4</a:t>
            </a:r>
            <a:r>
              <a:rPr lang="en-US" sz="2800" dirty="0" smtClean="0"/>
              <a:t>)</a:t>
            </a:r>
          </a:p>
          <a:p>
            <a:endParaRPr lang="en-US" sz="2800" dirty="0"/>
          </a:p>
          <a:p>
            <a:r>
              <a:rPr lang="en-US" dirty="0" smtClean="0"/>
              <a:t>Question taken</a:t>
            </a:r>
            <a:r>
              <a:rPr lang="en-US" dirty="0"/>
              <a:t>-for-granted </a:t>
            </a:r>
            <a:r>
              <a:rPr lang="en-US" dirty="0" smtClean="0"/>
              <a:t>experiences </a:t>
            </a:r>
            <a:r>
              <a:rPr lang="en-US" dirty="0"/>
              <a:t>around </a:t>
            </a:r>
            <a:r>
              <a:rPr lang="en-US" dirty="0" smtClean="0"/>
              <a:t>technology</a:t>
            </a:r>
          </a:p>
          <a:p>
            <a:endParaRPr lang="en-US" dirty="0"/>
          </a:p>
          <a:p>
            <a:r>
              <a:rPr lang="en-US" dirty="0" smtClean="0"/>
              <a:t>Develop disciplined </a:t>
            </a:r>
            <a:r>
              <a:rPr lang="en-US" dirty="0"/>
              <a:t>thinking about </a:t>
            </a:r>
            <a:r>
              <a:rPr lang="en-US" dirty="0" smtClean="0"/>
              <a:t>technology use</a:t>
            </a:r>
          </a:p>
        </p:txBody>
      </p:sp>
    </p:spTree>
    <p:extLst>
      <p:ext uri="{BB962C8B-B14F-4D97-AF65-F5344CB8AC3E}">
        <p14:creationId xmlns:p14="http://schemas.microsoft.com/office/powerpoint/2010/main" val="10649860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233" y="4800599"/>
            <a:ext cx="8087156" cy="864615"/>
          </a:xfrm>
        </p:spPr>
        <p:txBody>
          <a:bodyPr>
            <a:normAutofit/>
          </a:bodyPr>
          <a:lstStyle/>
          <a:p>
            <a:pPr algn="ctr"/>
            <a:r>
              <a:rPr lang="en-US" dirty="0" smtClean="0"/>
              <a:t>Do you see any issues or challenges with using social media to coordinate social action?</a:t>
            </a:r>
            <a:endParaRPr lang="en-US" b="0" dirty="0"/>
          </a:p>
        </p:txBody>
      </p:sp>
      <p:pic>
        <p:nvPicPr>
          <p:cNvPr id="5" name="Content Placeholder 4" descr="socialmediamiddleeast.jpeg"/>
          <p:cNvPicPr>
            <a:picLocks noGrp="1" noChangeAspect="1"/>
          </p:cNvPicPr>
          <p:nvPr>
            <p:ph type="pic" idx="1"/>
          </p:nvPr>
        </p:nvPicPr>
        <p:blipFill>
          <a:blip r:embed="rId3">
            <a:extLst>
              <a:ext uri="{28A0092B-C50C-407E-A947-70E740481C1C}">
                <a14:useLocalDpi xmlns:a14="http://schemas.microsoft.com/office/drawing/2010/main" val="0"/>
              </a:ext>
            </a:extLst>
          </a:blip>
          <a:srcRect l="64" r="64"/>
          <a:stretch>
            <a:fillRect/>
          </a:stretch>
        </p:blipFill>
        <p:spPr/>
      </p:pic>
      <p:pic>
        <p:nvPicPr>
          <p:cNvPr id="3" name="Picture 2" descr="logo.jpeg">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0269" y="5428950"/>
            <a:ext cx="1205392" cy="1213374"/>
          </a:xfrm>
          <a:prstGeom prst="rect">
            <a:avLst/>
          </a:prstGeom>
        </p:spPr>
      </p:pic>
    </p:spTree>
    <p:extLst>
      <p:ext uri="{BB962C8B-B14F-4D97-AF65-F5344CB8AC3E}">
        <p14:creationId xmlns:p14="http://schemas.microsoft.com/office/powerpoint/2010/main" val="3264470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Overview</a:t>
            </a:r>
            <a:endParaRPr lang="en-US" dirty="0"/>
          </a:p>
        </p:txBody>
      </p:sp>
      <p:sp>
        <p:nvSpPr>
          <p:cNvPr id="3" name="Content Placeholder 2"/>
          <p:cNvSpPr>
            <a:spLocks noGrp="1"/>
          </p:cNvSpPr>
          <p:nvPr>
            <p:ph idx="1"/>
          </p:nvPr>
        </p:nvSpPr>
        <p:spPr/>
        <p:txBody>
          <a:bodyPr/>
          <a:lstStyle/>
          <a:p>
            <a:r>
              <a:rPr lang="en-US" dirty="0" smtClean="0"/>
              <a:t>Introduction to critical digital literacy</a:t>
            </a:r>
          </a:p>
          <a:p>
            <a:endParaRPr lang="en-US" dirty="0"/>
          </a:p>
          <a:p>
            <a:r>
              <a:rPr lang="en-US" dirty="0" smtClean="0"/>
              <a:t>Designing for critical digital literacy </a:t>
            </a:r>
          </a:p>
          <a:p>
            <a:endParaRPr lang="en-US" dirty="0"/>
          </a:p>
          <a:p>
            <a:r>
              <a:rPr lang="en-US" dirty="0" smtClean="0"/>
              <a:t>Sample CDL activities</a:t>
            </a:r>
          </a:p>
          <a:p>
            <a:endParaRPr lang="en-US" dirty="0" smtClean="0"/>
          </a:p>
          <a:p>
            <a:r>
              <a:rPr lang="en-US" dirty="0" smtClean="0"/>
              <a:t>Discussion</a:t>
            </a:r>
            <a:endParaRPr lang="en-US" dirty="0"/>
          </a:p>
        </p:txBody>
      </p:sp>
    </p:spTree>
    <p:extLst>
      <p:ext uri="{BB962C8B-B14F-4D97-AF65-F5344CB8AC3E}">
        <p14:creationId xmlns:p14="http://schemas.microsoft.com/office/powerpoint/2010/main" val="5045029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8" name="Rounded Rectangle 7"/>
          <p:cNvSpPr/>
          <p:nvPr/>
        </p:nvSpPr>
        <p:spPr>
          <a:xfrm>
            <a:off x="-1722120" y="3722688"/>
            <a:ext cx="1630680" cy="2057400"/>
          </a:xfrm>
          <a:prstGeom prst="roundRect">
            <a:avLst>
              <a:gd name="adj" fmla="val 11341"/>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Don’t forget: You can copy-paste this slide into other presentations, and move or resize the poll.</a:t>
            </a:r>
            <a:endParaRPr lang="en-US" sz="1600" dirty="0"/>
          </a:p>
        </p:txBody>
      </p:sp>
      <p:sp>
        <p:nvSpPr>
          <p:cNvPr id="10" name="Right Arrow 9"/>
          <p:cNvSpPr/>
          <p:nvPr/>
        </p:nvSpPr>
        <p:spPr>
          <a:xfrm>
            <a:off x="-1722120" y="2971800"/>
            <a:ext cx="1630680" cy="548640"/>
          </a:xfrm>
          <a:prstGeom prst="rightArrow">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smtClean="0"/>
          </a:p>
        </p:txBody>
      </p:sp>
      <p:sp>
        <p:nvSpPr>
          <p:cNvPr id="4" name="TextBox 3"/>
          <p:cNvSpPr txBox="1"/>
          <p:nvPr/>
        </p:nvSpPr>
        <p:spPr>
          <a:xfrm>
            <a:off x="0" y="6611779"/>
            <a:ext cx="3352800" cy="246221"/>
          </a:xfrm>
          <a:prstGeom prst="rect">
            <a:avLst/>
          </a:prstGeom>
          <a:noFill/>
        </p:spPr>
        <p:txBody>
          <a:bodyPr wrap="square" rtlCol="0">
            <a:spAutoFit/>
          </a:bodyPr>
          <a:lstStyle/>
          <a:p>
            <a:endParaRPr lang="en-US" sz="1000" dirty="0"/>
          </a:p>
        </p:txBody>
      </p:sp>
    </p:spTree>
    <p:controls>
      <mc:AlternateContent xmlns:mc="http://schemas.openxmlformats.org/markup-compatibility/2006">
        <mc:Choice xmlns:v="urn:schemas-microsoft-com:vml" Requires="v">
          <p:control spid="1028" name="ShockwaveFlash1" r:id="rId2" imgW="8229600" imgH="6212426"/>
        </mc:Choice>
        <mc:Fallback>
          <p:control name="ShockwaveFlash1" r:id="rId2" imgW="8229600" imgH="6212426">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74638"/>
                  <a:ext cx="8229600" cy="621188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326054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Reflective Practice</a:t>
            </a:r>
            <a:endParaRPr lang="en-US" dirty="0"/>
          </a:p>
        </p:txBody>
      </p:sp>
      <p:sp>
        <p:nvSpPr>
          <p:cNvPr id="3" name="Content Placeholder 2"/>
          <p:cNvSpPr>
            <a:spLocks noGrp="1"/>
          </p:cNvSpPr>
          <p:nvPr>
            <p:ph idx="1"/>
          </p:nvPr>
        </p:nvSpPr>
        <p:spPr>
          <a:xfrm>
            <a:off x="457200" y="1600200"/>
            <a:ext cx="8229600" cy="2460705"/>
          </a:xfrm>
        </p:spPr>
        <p:txBody>
          <a:bodyPr>
            <a:normAutofit/>
          </a:bodyPr>
          <a:lstStyle/>
          <a:p>
            <a:pPr marL="0" indent="0">
              <a:buNone/>
            </a:pPr>
            <a:r>
              <a:rPr lang="en-US" dirty="0"/>
              <a:t>“…the ability to be aware of oneself as a digitally literate person, and to reflect on one’s own digital literacy development” </a:t>
            </a:r>
            <a:r>
              <a:rPr lang="en-US" sz="2800" dirty="0" smtClean="0"/>
              <a:t>(Martin, 2008</a:t>
            </a:r>
            <a:r>
              <a:rPr lang="en-US" sz="2800" dirty="0"/>
              <a:t>, pp. 166-167) </a:t>
            </a:r>
            <a:endParaRPr lang="en-US" sz="2800" dirty="0" smtClean="0"/>
          </a:p>
          <a:p>
            <a:pPr marL="0" indent="0">
              <a:buNone/>
            </a:pPr>
            <a:endParaRPr lang="en-US" dirty="0"/>
          </a:p>
        </p:txBody>
      </p:sp>
      <p:pic>
        <p:nvPicPr>
          <p:cNvPr id="4" name="Picture 3" descr="logo.jpe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6800" y="3750589"/>
            <a:ext cx="1917700" cy="1930400"/>
          </a:xfrm>
          <a:prstGeom prst="rect">
            <a:avLst/>
          </a:prstGeom>
        </p:spPr>
      </p:pic>
    </p:spTree>
    <p:extLst>
      <p:ext uri="{BB962C8B-B14F-4D97-AF65-F5344CB8AC3E}">
        <p14:creationId xmlns:p14="http://schemas.microsoft.com/office/powerpoint/2010/main" val="27907174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8" name="Rounded Rectangle 7"/>
          <p:cNvSpPr/>
          <p:nvPr/>
        </p:nvSpPr>
        <p:spPr>
          <a:xfrm>
            <a:off x="-1722120" y="3722688"/>
            <a:ext cx="1630680" cy="2057400"/>
          </a:xfrm>
          <a:prstGeom prst="roundRect">
            <a:avLst>
              <a:gd name="adj" fmla="val 11341"/>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Don’t forget: You can copy-paste this slide into other presentations, and move or resize the poll.</a:t>
            </a:r>
            <a:endParaRPr lang="en-US" sz="1600" dirty="0"/>
          </a:p>
        </p:txBody>
      </p:sp>
      <p:sp>
        <p:nvSpPr>
          <p:cNvPr id="10" name="Right Arrow 9"/>
          <p:cNvSpPr/>
          <p:nvPr/>
        </p:nvSpPr>
        <p:spPr>
          <a:xfrm>
            <a:off x="-1722120" y="2971800"/>
            <a:ext cx="1630680" cy="548640"/>
          </a:xfrm>
          <a:prstGeom prst="rightArrow">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smtClean="0"/>
          </a:p>
        </p:txBody>
      </p:sp>
      <p:sp>
        <p:nvSpPr>
          <p:cNvPr id="4" name="TextBox 3"/>
          <p:cNvSpPr txBox="1"/>
          <p:nvPr/>
        </p:nvSpPr>
        <p:spPr>
          <a:xfrm>
            <a:off x="0" y="6611779"/>
            <a:ext cx="3352800" cy="246221"/>
          </a:xfrm>
          <a:prstGeom prst="rect">
            <a:avLst/>
          </a:prstGeom>
          <a:noFill/>
        </p:spPr>
        <p:txBody>
          <a:bodyPr wrap="square" rtlCol="0">
            <a:spAutoFit/>
          </a:bodyPr>
          <a:lstStyle/>
          <a:p>
            <a:endParaRPr lang="en-US" sz="1000" dirty="0"/>
          </a:p>
        </p:txBody>
      </p:sp>
    </p:spTree>
    <p:controls>
      <mc:AlternateContent xmlns:mc="http://schemas.openxmlformats.org/markup-compatibility/2006">
        <mc:Choice xmlns:v="urn:schemas-microsoft-com:vml" Requires="v">
          <p:control spid="3076" name="ShockwaveFlash1" r:id="rId2" imgW="8229600" imgH="6212426"/>
        </mc:Choice>
        <mc:Fallback>
          <p:control name="ShockwaveFlash1" r:id="rId2" imgW="8229600" imgH="6212426">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74638"/>
                  <a:ext cx="8229600" cy="621188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1614999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Skills</a:t>
            </a:r>
            <a:endParaRPr lang="en-US" dirty="0"/>
          </a:p>
        </p:txBody>
      </p:sp>
      <p:sp>
        <p:nvSpPr>
          <p:cNvPr id="3" name="Content Placeholder 2"/>
          <p:cNvSpPr>
            <a:spLocks noGrp="1"/>
          </p:cNvSpPr>
          <p:nvPr>
            <p:ph idx="1"/>
          </p:nvPr>
        </p:nvSpPr>
        <p:spPr/>
        <p:txBody>
          <a:bodyPr>
            <a:normAutofit/>
          </a:bodyPr>
          <a:lstStyle/>
          <a:p>
            <a:r>
              <a:rPr lang="en-US" dirty="0"/>
              <a:t>T</a:t>
            </a:r>
            <a:r>
              <a:rPr lang="en-US" dirty="0" smtClean="0"/>
              <a:t>he </a:t>
            </a:r>
            <a:r>
              <a:rPr lang="en-US" dirty="0"/>
              <a:t>ability to manipulate technological tools for a specific </a:t>
            </a:r>
            <a:r>
              <a:rPr lang="en-US" dirty="0" smtClean="0"/>
              <a:t>purpose</a:t>
            </a:r>
          </a:p>
          <a:p>
            <a:pPr lvl="1"/>
            <a:r>
              <a:rPr lang="en-US" dirty="0" smtClean="0"/>
              <a:t>i.e., your </a:t>
            </a:r>
            <a:r>
              <a:rPr lang="en-US" dirty="0"/>
              <a:t>ability to use text messaging to complete your </a:t>
            </a:r>
            <a:r>
              <a:rPr lang="en-US" dirty="0" err="1"/>
              <a:t>technobiography</a:t>
            </a:r>
            <a:endParaRPr lang="en-US" dirty="0" smtClean="0"/>
          </a:p>
          <a:p>
            <a:endParaRPr lang="en-US" dirty="0" smtClean="0"/>
          </a:p>
          <a:p>
            <a:r>
              <a:rPr lang="en-US" dirty="0" smtClean="0"/>
              <a:t>Tools and skills change rapidly</a:t>
            </a:r>
          </a:p>
          <a:p>
            <a:endParaRPr lang="en-US" dirty="0" smtClean="0"/>
          </a:p>
          <a:p>
            <a:r>
              <a:rPr lang="en-US" dirty="0" smtClean="0"/>
              <a:t>Learning in context</a:t>
            </a:r>
          </a:p>
        </p:txBody>
      </p:sp>
    </p:spTree>
    <p:extLst>
      <p:ext uri="{BB962C8B-B14F-4D97-AF65-F5344CB8AC3E}">
        <p14:creationId xmlns:p14="http://schemas.microsoft.com/office/powerpoint/2010/main" val="5261212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Designing instruction with and for cdl</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6924336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Design Approaches</a:t>
            </a:r>
            <a:endParaRPr lang="en-US" dirty="0"/>
          </a:p>
        </p:txBody>
      </p:sp>
      <p:sp>
        <p:nvSpPr>
          <p:cNvPr id="5" name="Content Placeholder 4"/>
          <p:cNvSpPr>
            <a:spLocks noGrp="1"/>
          </p:cNvSpPr>
          <p:nvPr>
            <p:ph idx="1"/>
          </p:nvPr>
        </p:nvSpPr>
        <p:spPr>
          <a:xfrm>
            <a:off x="457200" y="1600200"/>
            <a:ext cx="8229600" cy="4766898"/>
          </a:xfrm>
        </p:spPr>
        <p:txBody>
          <a:bodyPr/>
          <a:lstStyle/>
          <a:p>
            <a:r>
              <a:rPr lang="en-US" dirty="0" smtClean="0"/>
              <a:t>CDL as a set of competencies</a:t>
            </a:r>
          </a:p>
          <a:p>
            <a:r>
              <a:rPr lang="en-US" dirty="0" smtClean="0"/>
              <a:t>Way of extending or deepening your approach to tech-supported instruction</a:t>
            </a:r>
          </a:p>
          <a:p>
            <a:r>
              <a:rPr lang="en-US" dirty="0" smtClean="0"/>
              <a:t>Not using the tools for the tools’ sake, but using them in a critical, reflective way</a:t>
            </a:r>
          </a:p>
          <a:p>
            <a:r>
              <a:rPr lang="en-US" dirty="0" smtClean="0"/>
              <a:t>Build CDL into existing lessons, or design lessons around these ideas</a:t>
            </a: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Activity 1</a:t>
            </a:r>
            <a:endParaRPr lang="en-US" dirty="0"/>
          </a:p>
        </p:txBody>
      </p:sp>
      <p:sp>
        <p:nvSpPr>
          <p:cNvPr id="3" name="Content Placeholder 2"/>
          <p:cNvSpPr>
            <a:spLocks noGrp="1"/>
          </p:cNvSpPr>
          <p:nvPr>
            <p:ph idx="1"/>
          </p:nvPr>
        </p:nvSpPr>
        <p:spPr/>
        <p:txBody>
          <a:bodyPr/>
          <a:lstStyle/>
          <a:p>
            <a:r>
              <a:rPr lang="en-US" dirty="0"/>
              <a:t>Instructional Goal: Understanding and writing other forms of text – graphic novels</a:t>
            </a:r>
            <a:r>
              <a:rPr lang="en-US" dirty="0" smtClean="0"/>
              <a:t>.</a:t>
            </a:r>
          </a:p>
          <a:p>
            <a:endParaRPr lang="en-US" dirty="0"/>
          </a:p>
          <a:p>
            <a:r>
              <a:rPr lang="en-US" dirty="0"/>
              <a:t>Final product: Create a digital graphic novel around a </a:t>
            </a:r>
            <a:r>
              <a:rPr lang="en-US" dirty="0" smtClean="0"/>
              <a:t>student-selected topic [of relevance to the content area].</a:t>
            </a:r>
            <a:endParaRPr lang="en-US" dirty="0"/>
          </a:p>
          <a:p>
            <a:endParaRPr lang="en-US" dirty="0"/>
          </a:p>
        </p:txBody>
      </p:sp>
    </p:spTree>
    <p:extLst>
      <p:ext uri="{BB962C8B-B14F-4D97-AF65-F5344CB8AC3E}">
        <p14:creationId xmlns:p14="http://schemas.microsoft.com/office/powerpoint/2010/main" val="41737311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92359693"/>
              </p:ext>
            </p:extLst>
          </p:nvPr>
        </p:nvGraphicFramePr>
        <p:xfrm>
          <a:off x="0" y="133691"/>
          <a:ext cx="9144000" cy="6712459"/>
        </p:xfrm>
        <a:graphic>
          <a:graphicData uri="http://schemas.openxmlformats.org/drawingml/2006/table">
            <a:tbl>
              <a:tblPr firstRow="1" bandRow="1">
                <a:tableStyleId>{2A488322-F2BA-4B5B-9748-0D474271808F}</a:tableStyleId>
              </a:tblPr>
              <a:tblGrid>
                <a:gridCol w="3048000"/>
                <a:gridCol w="3048000"/>
                <a:gridCol w="3048000"/>
              </a:tblGrid>
              <a:tr h="579953">
                <a:tc>
                  <a:txBody>
                    <a:bodyPr/>
                    <a:lstStyle/>
                    <a:p>
                      <a:pPr algn="ctr"/>
                      <a:r>
                        <a:rPr lang="en-US" sz="1800" b="1" dirty="0" smtClean="0"/>
                        <a:t>CDL Competencies</a:t>
                      </a:r>
                      <a:endParaRPr lang="en-US" sz="1800" b="1" dirty="0"/>
                    </a:p>
                  </a:txBody>
                  <a:tcPr/>
                </a:tc>
                <a:tc>
                  <a:txBody>
                    <a:bodyPr/>
                    <a:lstStyle/>
                    <a:p>
                      <a:pPr algn="ctr"/>
                      <a:r>
                        <a:rPr lang="en-US" sz="1800" b="1" dirty="0" smtClean="0"/>
                        <a:t>Activities</a:t>
                      </a:r>
                      <a:endParaRPr lang="en-US" sz="1800" b="1"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lt1"/>
                          </a:solidFill>
                          <a:effectLst/>
                          <a:latin typeface="+mn-lt"/>
                          <a:ea typeface="+mn-ea"/>
                          <a:cs typeface="+mn-cs"/>
                        </a:rPr>
                        <a:t>ELA CCR Anchor Standards</a:t>
                      </a:r>
                    </a:p>
                    <a:p>
                      <a:pPr algn="ctr"/>
                      <a:endParaRPr lang="en-US" sz="1600" dirty="0"/>
                    </a:p>
                  </a:txBody>
                  <a:tcPr/>
                </a:tc>
              </a:tr>
              <a:tr h="177397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Understanding contexts</a:t>
                      </a:r>
                      <a:r>
                        <a:rPr lang="en-US" sz="1600" kern="1200" baseline="0" dirty="0" smtClean="0">
                          <a:solidFill>
                            <a:schemeClr val="dk1"/>
                          </a:solidFill>
                          <a:effectLst/>
                          <a:latin typeface="+mn-lt"/>
                          <a:ea typeface="+mn-ea"/>
                          <a:cs typeface="+mn-cs"/>
                        </a:rPr>
                        <a:t> of tech use</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Explore cultures of use around graphic novel design and consumption, including collective intelligence</a:t>
                      </a:r>
                    </a:p>
                  </a:txBody>
                  <a:tcPr/>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Research to Build and Present Knowledge</a:t>
                      </a:r>
                      <a:br>
                        <a:rPr lang="en-US" sz="1600" kern="1200" dirty="0" smtClean="0">
                          <a:solidFill>
                            <a:schemeClr val="dk1"/>
                          </a:solidFill>
                          <a:effectLst/>
                          <a:latin typeface="+mn-lt"/>
                          <a:ea typeface="+mn-ea"/>
                          <a:cs typeface="+mn-cs"/>
                        </a:rPr>
                      </a:br>
                      <a:r>
                        <a:rPr lang="en-US" sz="1600" kern="1200" dirty="0" smtClean="0">
                          <a:solidFill>
                            <a:schemeClr val="dk1"/>
                          </a:solidFill>
                          <a:effectLst/>
                          <a:latin typeface="+mn-lt"/>
                          <a:ea typeface="+mn-ea"/>
                          <a:cs typeface="+mn-cs"/>
                        </a:rPr>
                        <a:t>7.    Conduct short as well as more sustained research projects based on focused questions, demonstrating understanding of the subject under investigation.</a:t>
                      </a:r>
                    </a:p>
                  </a:txBody>
                  <a:tcPr/>
                </a:tc>
              </a:tr>
              <a:tr h="1927099">
                <a:tc>
                  <a:txBody>
                    <a:bodyPr/>
                    <a:lstStyle/>
                    <a:p>
                      <a:r>
                        <a:rPr lang="en-US" sz="1600" kern="1200" dirty="0" smtClean="0">
                          <a:solidFill>
                            <a:schemeClr val="dk1"/>
                          </a:solidFill>
                          <a:effectLst/>
                          <a:latin typeface="+mn-lt"/>
                          <a:ea typeface="+mn-ea"/>
                          <a:cs typeface="+mn-cs"/>
                        </a:rPr>
                        <a:t>Critical thinking and analysis</a:t>
                      </a:r>
                      <a:r>
                        <a:rPr lang="en-US" sz="1600" dirty="0" smtClean="0">
                          <a:effectLst/>
                        </a:rPr>
                        <a:t> </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Apply understanding of graphic novel genre and discourse to final product (multimodal writing)</a:t>
                      </a:r>
                    </a:p>
                  </a:txBody>
                  <a:tcPr/>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Text Types and Purposes</a:t>
                      </a:r>
                      <a:br>
                        <a:rPr lang="en-US" sz="1600" kern="1200" dirty="0" smtClean="0">
                          <a:solidFill>
                            <a:schemeClr val="dk1"/>
                          </a:solidFill>
                          <a:effectLst/>
                          <a:latin typeface="+mn-lt"/>
                          <a:ea typeface="+mn-ea"/>
                          <a:cs typeface="+mn-cs"/>
                        </a:rPr>
                      </a:br>
                      <a:r>
                        <a:rPr lang="en-US" sz="1600" kern="1200" dirty="0" smtClean="0">
                          <a:solidFill>
                            <a:schemeClr val="dk1"/>
                          </a:solidFill>
                          <a:effectLst/>
                          <a:latin typeface="+mn-lt"/>
                          <a:ea typeface="+mn-ea"/>
                          <a:cs typeface="+mn-cs"/>
                        </a:rPr>
                        <a:t>2.  Write informative / explanatory texts to examine and convey complex ideas and information clearly and accurately through the effective selection, organization, and analysis of content.</a:t>
                      </a:r>
                    </a:p>
                  </a:txBody>
                  <a:tcPr/>
                </a:tc>
              </a:tr>
              <a:tr h="663563">
                <a:tc>
                  <a:txBody>
                    <a:bodyPr/>
                    <a:lstStyle/>
                    <a:p>
                      <a:r>
                        <a:rPr lang="en-US" sz="1600" kern="1200" dirty="0" smtClean="0">
                          <a:solidFill>
                            <a:schemeClr val="dk1"/>
                          </a:solidFill>
                          <a:effectLst/>
                          <a:latin typeface="+mn-lt"/>
                          <a:ea typeface="+mn-ea"/>
                          <a:cs typeface="+mn-cs"/>
                        </a:rPr>
                        <a:t>Reflective practice</a:t>
                      </a:r>
                      <a:r>
                        <a:rPr lang="en-US" sz="1600" dirty="0" smtClean="0">
                          <a:effectLst/>
                        </a:rPr>
                        <a:t> </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Reflect on own experiences with (reading and writing) graphic novels</a:t>
                      </a:r>
                    </a:p>
                  </a:txBody>
                  <a:tcPr/>
                </a:tc>
                <a:tc>
                  <a:txBody>
                    <a:bodyPr/>
                    <a:lstStyle/>
                    <a:p>
                      <a:endParaRPr lang="en-US" sz="1600"/>
                    </a:p>
                  </a:txBody>
                  <a:tcPr/>
                </a:tc>
              </a:tr>
              <a:tr h="1554113">
                <a:tc>
                  <a:txBody>
                    <a:bodyPr/>
                    <a:lstStyle/>
                    <a:p>
                      <a:r>
                        <a:rPr lang="en-US" sz="1600" kern="1200" dirty="0" smtClean="0">
                          <a:solidFill>
                            <a:schemeClr val="dk1"/>
                          </a:solidFill>
                          <a:effectLst/>
                          <a:latin typeface="+mn-lt"/>
                          <a:ea typeface="+mn-ea"/>
                          <a:cs typeface="+mn-cs"/>
                        </a:rPr>
                        <a:t>Functional tech skills</a:t>
                      </a:r>
                      <a:r>
                        <a:rPr lang="en-US" sz="1600" dirty="0" smtClean="0">
                          <a:effectLst/>
                        </a:rPr>
                        <a:t> </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Create a graphic novel with Comic Life or other comic creation software (image editing, word processing, using the Internet to find appropriate materials…)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a:p>
                  </a:txBody>
                  <a:tcPr/>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Production and Distribution of Writing</a:t>
                      </a:r>
                      <a:r>
                        <a:rPr lang="en-US" sz="1600" kern="1200" baseline="0" dirty="0" smtClean="0">
                          <a:solidFill>
                            <a:schemeClr val="dk1"/>
                          </a:solidFill>
                          <a:effectLst/>
                          <a:latin typeface="+mn-lt"/>
                          <a:ea typeface="+mn-ea"/>
                          <a:cs typeface="+mn-cs"/>
                        </a:rPr>
                        <a:t> </a:t>
                      </a:r>
                      <a:r>
                        <a:rPr lang="en-US" sz="1600" kern="1200" dirty="0" smtClean="0">
                          <a:solidFill>
                            <a:schemeClr val="dk1"/>
                          </a:solidFill>
                          <a:effectLst/>
                          <a:latin typeface="+mn-lt"/>
                          <a:ea typeface="+mn-ea"/>
                          <a:cs typeface="+mn-cs"/>
                        </a:rPr>
                        <a:t>6.  Use technology, including the Internet, to produce and publish writing and to interact and collaborate with others.</a:t>
                      </a:r>
                    </a:p>
                    <a:p>
                      <a:endParaRPr lang="en-US" sz="1600" dirty="0"/>
                    </a:p>
                  </a:txBody>
                  <a:tcPr/>
                </a:tc>
              </a:tr>
            </a:tbl>
          </a:graphicData>
        </a:graphic>
      </p:graphicFrame>
    </p:spTree>
    <p:extLst>
      <p:ext uri="{BB962C8B-B14F-4D97-AF65-F5344CB8AC3E}">
        <p14:creationId xmlns:p14="http://schemas.microsoft.com/office/powerpoint/2010/main" val="23572321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Activity 2</a:t>
            </a:r>
            <a:endParaRPr lang="en-US" dirty="0"/>
          </a:p>
        </p:txBody>
      </p:sp>
      <p:sp>
        <p:nvSpPr>
          <p:cNvPr id="3" name="Content Placeholder 2"/>
          <p:cNvSpPr>
            <a:spLocks noGrp="1"/>
          </p:cNvSpPr>
          <p:nvPr>
            <p:ph idx="1"/>
          </p:nvPr>
        </p:nvSpPr>
        <p:spPr/>
        <p:txBody>
          <a:bodyPr/>
          <a:lstStyle/>
          <a:p>
            <a:r>
              <a:rPr lang="en-US" dirty="0"/>
              <a:t>Instructional Goal: Understanding participatory culture and cultures of relevant technology tool use </a:t>
            </a:r>
            <a:r>
              <a:rPr lang="en-US" dirty="0" smtClean="0"/>
              <a:t>(i.e., </a:t>
            </a:r>
            <a:r>
              <a:rPr lang="en-US" dirty="0" err="1" smtClean="0"/>
              <a:t>mashups</a:t>
            </a:r>
            <a:r>
              <a:rPr lang="en-US" dirty="0"/>
              <a:t>, YouTube, wikis, </a:t>
            </a:r>
            <a:r>
              <a:rPr lang="en-US" dirty="0" err="1"/>
              <a:t>GoogleDocs</a:t>
            </a:r>
            <a:r>
              <a:rPr lang="en-US" dirty="0"/>
              <a:t>).  </a:t>
            </a:r>
            <a:endParaRPr lang="en-US" dirty="0" smtClean="0"/>
          </a:p>
          <a:p>
            <a:endParaRPr lang="en-US" dirty="0"/>
          </a:p>
          <a:p>
            <a:r>
              <a:rPr lang="en-US" dirty="0"/>
              <a:t>Final product: Short video presenting findings of the research.  Video is uploaded to the web and reviewed by peers prior to final version.</a:t>
            </a:r>
          </a:p>
          <a:p>
            <a:endParaRPr lang="en-US" dirty="0"/>
          </a:p>
        </p:txBody>
      </p:sp>
    </p:spTree>
    <p:extLst>
      <p:ext uri="{BB962C8B-B14F-4D97-AF65-F5344CB8AC3E}">
        <p14:creationId xmlns:p14="http://schemas.microsoft.com/office/powerpoint/2010/main" val="321947867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56441713"/>
              </p:ext>
            </p:extLst>
          </p:nvPr>
        </p:nvGraphicFramePr>
        <p:xfrm>
          <a:off x="0" y="133691"/>
          <a:ext cx="9144000" cy="6558373"/>
        </p:xfrm>
        <a:graphic>
          <a:graphicData uri="http://schemas.openxmlformats.org/drawingml/2006/table">
            <a:tbl>
              <a:tblPr firstRow="1" bandRow="1">
                <a:tableStyleId>{2A488322-F2BA-4B5B-9748-0D474271808F}</a:tableStyleId>
              </a:tblPr>
              <a:tblGrid>
                <a:gridCol w="3048000"/>
                <a:gridCol w="3048000"/>
                <a:gridCol w="3048000"/>
              </a:tblGrid>
              <a:tr h="579953">
                <a:tc>
                  <a:txBody>
                    <a:bodyPr/>
                    <a:lstStyle/>
                    <a:p>
                      <a:pPr algn="ctr"/>
                      <a:r>
                        <a:rPr lang="en-US" sz="1600" b="1" dirty="0" smtClean="0"/>
                        <a:t>CDL Competencies</a:t>
                      </a:r>
                      <a:endParaRPr lang="en-US" sz="1600" b="1" dirty="0"/>
                    </a:p>
                  </a:txBody>
                  <a:tcPr/>
                </a:tc>
                <a:tc>
                  <a:txBody>
                    <a:bodyPr/>
                    <a:lstStyle/>
                    <a:p>
                      <a:pPr algn="ctr"/>
                      <a:r>
                        <a:rPr lang="en-US" sz="1600" b="1" dirty="0" smtClean="0"/>
                        <a:t>Activities</a:t>
                      </a:r>
                      <a:endParaRPr lang="en-US" sz="1600" b="1" dirty="0"/>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1" kern="1200" dirty="0" smtClean="0">
                          <a:solidFill>
                            <a:schemeClr val="lt1"/>
                          </a:solidFill>
                          <a:effectLst/>
                          <a:latin typeface="+mn-lt"/>
                          <a:ea typeface="+mn-ea"/>
                          <a:cs typeface="+mn-cs"/>
                        </a:rPr>
                        <a:t>ELA CCR Anchor Standards</a:t>
                      </a:r>
                    </a:p>
                    <a:p>
                      <a:pPr algn="ctr"/>
                      <a:endParaRPr lang="en-US" sz="1600" dirty="0"/>
                    </a:p>
                  </a:txBody>
                  <a:tcPr/>
                </a:tc>
              </a:tr>
              <a:tr h="177397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Understanding contexts</a:t>
                      </a:r>
                      <a:r>
                        <a:rPr lang="en-US" sz="1600" kern="1200" baseline="0" dirty="0" smtClean="0">
                          <a:solidFill>
                            <a:schemeClr val="dk1"/>
                          </a:solidFill>
                          <a:effectLst/>
                          <a:latin typeface="+mn-lt"/>
                          <a:ea typeface="+mn-ea"/>
                          <a:cs typeface="+mn-cs"/>
                        </a:rPr>
                        <a:t> of tech use</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Choose and explore the cultures of use around a particular technology (</a:t>
                      </a:r>
                      <a:r>
                        <a:rPr lang="en-US" sz="1600" kern="1200" dirty="0" err="1" smtClean="0">
                          <a:solidFill>
                            <a:schemeClr val="dk1"/>
                          </a:solidFill>
                          <a:effectLst/>
                          <a:latin typeface="+mn-lt"/>
                          <a:ea typeface="+mn-ea"/>
                          <a:cs typeface="+mn-cs"/>
                        </a:rPr>
                        <a:t>mashups</a:t>
                      </a:r>
                      <a:r>
                        <a:rPr lang="en-US" sz="1600" kern="1200" dirty="0" smtClean="0">
                          <a:solidFill>
                            <a:schemeClr val="dk1"/>
                          </a:solidFill>
                          <a:effectLst/>
                          <a:latin typeface="+mn-lt"/>
                          <a:ea typeface="+mn-ea"/>
                          <a:cs typeface="+mn-cs"/>
                        </a:rPr>
                        <a:t>, YouTube, wikis, </a:t>
                      </a:r>
                      <a:r>
                        <a:rPr lang="en-US" sz="1600" kern="1200" dirty="0" err="1" smtClean="0">
                          <a:solidFill>
                            <a:schemeClr val="dk1"/>
                          </a:solidFill>
                          <a:effectLst/>
                          <a:latin typeface="+mn-lt"/>
                          <a:ea typeface="+mn-ea"/>
                          <a:cs typeface="+mn-cs"/>
                        </a:rPr>
                        <a:t>GoogleDocs</a:t>
                      </a:r>
                      <a:r>
                        <a:rPr lang="en-US" sz="1600" kern="1200" dirty="0" smtClean="0">
                          <a:solidFill>
                            <a:schemeClr val="dk1"/>
                          </a:solidFill>
                          <a:effectLst/>
                          <a:latin typeface="+mn-lt"/>
                          <a:ea typeface="+mn-ea"/>
                          <a:cs typeface="+mn-cs"/>
                        </a:rPr>
                        <a:t>)</a:t>
                      </a:r>
                      <a:r>
                        <a:rPr lang="en-US" sz="1600" dirty="0" smtClean="0">
                          <a:effectLst/>
                        </a:rPr>
                        <a:t> </a:t>
                      </a:r>
                      <a:endParaRPr lang="en-US" sz="1600" kern="1200" dirty="0" smtClean="0">
                        <a:solidFill>
                          <a:schemeClr val="dk1"/>
                        </a:solidFill>
                        <a:effectLst/>
                        <a:latin typeface="+mn-lt"/>
                        <a:ea typeface="+mn-ea"/>
                        <a:cs typeface="+mn-cs"/>
                      </a:endParaRPr>
                    </a:p>
                  </a:txBody>
                  <a:tcPr/>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Research to Build and Present Knowledge</a:t>
                      </a:r>
                      <a:br>
                        <a:rPr lang="en-US" sz="1600" kern="1200" dirty="0" smtClean="0">
                          <a:solidFill>
                            <a:schemeClr val="dk1"/>
                          </a:solidFill>
                          <a:effectLst/>
                          <a:latin typeface="+mn-lt"/>
                          <a:ea typeface="+mn-ea"/>
                          <a:cs typeface="+mn-cs"/>
                        </a:rPr>
                      </a:br>
                      <a:r>
                        <a:rPr lang="en-US" sz="1600" kern="1200" dirty="0" smtClean="0">
                          <a:solidFill>
                            <a:schemeClr val="dk1"/>
                          </a:solidFill>
                          <a:effectLst/>
                          <a:latin typeface="+mn-lt"/>
                          <a:ea typeface="+mn-ea"/>
                          <a:cs typeface="+mn-cs"/>
                        </a:rPr>
                        <a:t>7.   Conduct short as well as more sustained research projects based on focused questions, demonstrating understanding of the subject under investigation.</a:t>
                      </a:r>
                    </a:p>
                  </a:txBody>
                  <a:tcPr/>
                </a:tc>
              </a:tr>
              <a:tr h="1314980">
                <a:tc>
                  <a:txBody>
                    <a:bodyPr/>
                    <a:lstStyle/>
                    <a:p>
                      <a:r>
                        <a:rPr lang="en-US" sz="1600" kern="1200" dirty="0" smtClean="0">
                          <a:solidFill>
                            <a:schemeClr val="dk1"/>
                          </a:solidFill>
                          <a:effectLst/>
                          <a:latin typeface="+mn-lt"/>
                          <a:ea typeface="+mn-ea"/>
                          <a:cs typeface="+mn-cs"/>
                        </a:rPr>
                        <a:t>Critical thinking and analysis</a:t>
                      </a:r>
                      <a:r>
                        <a:rPr lang="en-US" sz="1600" dirty="0" smtClean="0">
                          <a:effectLst/>
                        </a:rPr>
                        <a:t> </a:t>
                      </a:r>
                      <a:endParaRPr lang="en-US" sz="1600" dirty="0"/>
                    </a:p>
                  </a:txBody>
                  <a:tcPr/>
                </a:tc>
                <a:tc>
                  <a:txBody>
                    <a:bodyPr/>
                    <a:lstStyle/>
                    <a:p>
                      <a:r>
                        <a:rPr lang="en-US" sz="1600" kern="1200" dirty="0" smtClean="0">
                          <a:solidFill>
                            <a:schemeClr val="dk1"/>
                          </a:solidFill>
                          <a:effectLst/>
                          <a:latin typeface="+mn-lt"/>
                          <a:ea typeface="+mn-ea"/>
                          <a:cs typeface="+mn-cs"/>
                        </a:rPr>
                        <a:t>Evaluate issues surrounding participatory culture</a:t>
                      </a:r>
                      <a:endParaRPr lang="en-US" sz="1600" kern="1200" dirty="0">
                        <a:solidFill>
                          <a:schemeClr val="dk1"/>
                        </a:solidFill>
                        <a:effectLst/>
                        <a:latin typeface="+mn-lt"/>
                        <a:ea typeface="+mn-ea"/>
                        <a:cs typeface="+mn-cs"/>
                      </a:endParaRPr>
                    </a:p>
                  </a:txBody>
                  <a:tcPr/>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Research to Build and Present Knowledge</a:t>
                      </a:r>
                      <a:br>
                        <a:rPr lang="en-US" sz="1600" kern="1200" dirty="0" smtClean="0">
                          <a:solidFill>
                            <a:schemeClr val="dk1"/>
                          </a:solidFill>
                          <a:effectLst/>
                          <a:latin typeface="+mn-lt"/>
                          <a:ea typeface="+mn-ea"/>
                          <a:cs typeface="+mn-cs"/>
                        </a:rPr>
                      </a:br>
                      <a:r>
                        <a:rPr lang="en-US" sz="1600" kern="1200" dirty="0" smtClean="0">
                          <a:solidFill>
                            <a:schemeClr val="dk1"/>
                          </a:solidFill>
                          <a:effectLst/>
                          <a:latin typeface="+mn-lt"/>
                          <a:ea typeface="+mn-ea"/>
                          <a:cs typeface="+mn-cs"/>
                        </a:rPr>
                        <a:t>9.  Draw evidence from literary or informational texts to support analysis, reflection, and research.</a:t>
                      </a:r>
                      <a:r>
                        <a:rPr lang="en-US" sz="1600" dirty="0" smtClean="0">
                          <a:effectLst/>
                        </a:rPr>
                        <a:t> </a:t>
                      </a:r>
                      <a:endParaRPr lang="en-US" sz="1600" kern="1200" dirty="0" smtClean="0">
                        <a:solidFill>
                          <a:schemeClr val="dk1"/>
                        </a:solidFill>
                        <a:effectLst/>
                        <a:latin typeface="+mn-lt"/>
                        <a:ea typeface="+mn-ea"/>
                        <a:cs typeface="+mn-cs"/>
                      </a:endParaRPr>
                    </a:p>
                  </a:txBody>
                  <a:tcPr/>
                </a:tc>
              </a:tr>
              <a:tr h="663563">
                <a:tc>
                  <a:txBody>
                    <a:bodyPr/>
                    <a:lstStyle/>
                    <a:p>
                      <a:r>
                        <a:rPr lang="en-US" sz="1600" kern="1200" dirty="0" smtClean="0">
                          <a:solidFill>
                            <a:schemeClr val="dk1"/>
                          </a:solidFill>
                          <a:effectLst/>
                          <a:latin typeface="+mn-lt"/>
                          <a:ea typeface="+mn-ea"/>
                          <a:cs typeface="+mn-cs"/>
                        </a:rPr>
                        <a:t>Reflective practice</a:t>
                      </a:r>
                      <a:r>
                        <a:rPr lang="en-US" sz="1600" dirty="0" smtClean="0">
                          <a:effectLst/>
                        </a:rPr>
                        <a:t> </a:t>
                      </a:r>
                      <a:endParaRPr lang="en-US" sz="1600" dirty="0"/>
                    </a:p>
                  </a:txBody>
                  <a:tcPr/>
                </a:tc>
                <a:tc>
                  <a:txBody>
                    <a:bodyPr/>
                    <a:lstStyle/>
                    <a:p>
                      <a:r>
                        <a:rPr lang="en-US" sz="1600" kern="1200" dirty="0" smtClean="0">
                          <a:solidFill>
                            <a:schemeClr val="dk1"/>
                          </a:solidFill>
                          <a:effectLst/>
                          <a:latin typeface="+mn-lt"/>
                          <a:ea typeface="+mn-ea"/>
                          <a:cs typeface="+mn-cs"/>
                        </a:rPr>
                        <a:t>Reflect on own participation in digital society (</a:t>
                      </a:r>
                      <a:r>
                        <a:rPr lang="en-US" sz="1600" kern="1200" dirty="0" err="1" smtClean="0">
                          <a:solidFill>
                            <a:schemeClr val="dk1"/>
                          </a:solidFill>
                          <a:effectLst/>
                          <a:latin typeface="+mn-lt"/>
                          <a:ea typeface="+mn-ea"/>
                          <a:cs typeface="+mn-cs"/>
                        </a:rPr>
                        <a:t>technobiography</a:t>
                      </a:r>
                      <a:r>
                        <a:rPr lang="en-US" sz="1600" kern="1200" dirty="0" smtClean="0">
                          <a:solidFill>
                            <a:schemeClr val="dk1"/>
                          </a:solidFill>
                          <a:effectLst/>
                          <a:latin typeface="+mn-lt"/>
                          <a:ea typeface="+mn-ea"/>
                          <a:cs typeface="+mn-cs"/>
                        </a:rPr>
                        <a:t>)</a:t>
                      </a:r>
                      <a:r>
                        <a:rPr lang="en-US" sz="1600" kern="1200" baseline="0" dirty="0" smtClean="0">
                          <a:solidFill>
                            <a:schemeClr val="dk1"/>
                          </a:solidFill>
                          <a:effectLst/>
                          <a:latin typeface="+mn-lt"/>
                          <a:ea typeface="+mn-ea"/>
                          <a:cs typeface="+mn-cs"/>
                        </a:rPr>
                        <a:t> and </a:t>
                      </a:r>
                      <a:r>
                        <a:rPr lang="en-US" sz="1600" kern="1200" dirty="0" smtClean="0">
                          <a:solidFill>
                            <a:schemeClr val="dk1"/>
                          </a:solidFill>
                          <a:effectLst/>
                          <a:latin typeface="+mn-lt"/>
                          <a:ea typeface="+mn-ea"/>
                          <a:cs typeface="+mn-cs"/>
                        </a:rPr>
                        <a:t>the development of own technology skills and knowledge</a:t>
                      </a:r>
                      <a:endParaRPr lang="en-US" sz="1600" kern="1200" dirty="0">
                        <a:solidFill>
                          <a:schemeClr val="dk1"/>
                        </a:solidFill>
                        <a:effectLst/>
                        <a:latin typeface="+mn-lt"/>
                        <a:ea typeface="+mn-ea"/>
                        <a:cs typeface="+mn-cs"/>
                      </a:endParaRPr>
                    </a:p>
                  </a:txBody>
                  <a:tcPr/>
                </a:tc>
                <a:tc>
                  <a:txBody>
                    <a:bodyPr/>
                    <a:lstStyle/>
                    <a:p>
                      <a:endParaRPr lang="en-US" sz="1600"/>
                    </a:p>
                  </a:txBody>
                  <a:tcPr/>
                </a:tc>
              </a:tr>
              <a:tr h="1554113">
                <a:tc>
                  <a:txBody>
                    <a:bodyPr/>
                    <a:lstStyle/>
                    <a:p>
                      <a:r>
                        <a:rPr lang="en-US" sz="1600" kern="1200" dirty="0" smtClean="0">
                          <a:solidFill>
                            <a:schemeClr val="dk1"/>
                          </a:solidFill>
                          <a:effectLst/>
                          <a:latin typeface="+mn-lt"/>
                          <a:ea typeface="+mn-ea"/>
                          <a:cs typeface="+mn-cs"/>
                        </a:rPr>
                        <a:t>Functional tech skills</a:t>
                      </a:r>
                      <a:r>
                        <a:rPr lang="en-US" sz="1600" dirty="0" smtClean="0">
                          <a:effectLst/>
                        </a:rPr>
                        <a:t> </a:t>
                      </a:r>
                      <a:endParaRPr lang="en-US" sz="1600" dirty="0"/>
                    </a:p>
                  </a:txBody>
                  <a:tcPr/>
                </a:tc>
                <a:tc>
                  <a:txBody>
                    <a:bodyPr/>
                    <a:lstStyle/>
                    <a:p>
                      <a:r>
                        <a:rPr lang="en-US" sz="1600" kern="1200" dirty="0" smtClean="0">
                          <a:solidFill>
                            <a:schemeClr val="dk1"/>
                          </a:solidFill>
                          <a:effectLst/>
                          <a:latin typeface="+mn-lt"/>
                          <a:ea typeface="+mn-ea"/>
                          <a:cs typeface="+mn-cs"/>
                        </a:rPr>
                        <a:t>Video editing and sharing via the web (capture and edit video, including images and audio; save in an appropriate format; upload to web; provide appropriate feedback to peers)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a:p>
                  </a:txBody>
                  <a:tcPr/>
                </a:tc>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Production and Distribution of Writing</a:t>
                      </a:r>
                      <a:r>
                        <a:rPr lang="en-US" sz="1600" kern="1200" baseline="0" dirty="0" smtClean="0">
                          <a:solidFill>
                            <a:schemeClr val="dk1"/>
                          </a:solidFill>
                          <a:effectLst/>
                          <a:latin typeface="+mn-lt"/>
                          <a:ea typeface="+mn-ea"/>
                          <a:cs typeface="+mn-cs"/>
                        </a:rPr>
                        <a:t> </a:t>
                      </a:r>
                      <a:r>
                        <a:rPr lang="en-US" sz="1600" kern="1200" dirty="0" smtClean="0">
                          <a:solidFill>
                            <a:schemeClr val="dk1"/>
                          </a:solidFill>
                          <a:effectLst/>
                          <a:latin typeface="+mn-lt"/>
                          <a:ea typeface="+mn-ea"/>
                          <a:cs typeface="+mn-cs"/>
                        </a:rPr>
                        <a:t>6.  Use technology, including the Internet, to produce and publish writing and to interact and collaborate with others.</a:t>
                      </a:r>
                    </a:p>
                    <a:p>
                      <a:endParaRPr lang="en-US" sz="1600" dirty="0"/>
                    </a:p>
                  </a:txBody>
                  <a:tcPr/>
                </a:tc>
              </a:tr>
            </a:tbl>
          </a:graphicData>
        </a:graphic>
      </p:graphicFrame>
    </p:spTree>
    <p:extLst>
      <p:ext uri="{BB962C8B-B14F-4D97-AF65-F5344CB8AC3E}">
        <p14:creationId xmlns:p14="http://schemas.microsoft.com/office/powerpoint/2010/main" val="18662098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Some context</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1532195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normAutofit/>
          </a:bodyPr>
          <a:lstStyle/>
          <a:p>
            <a:r>
              <a:rPr lang="en-US" dirty="0" smtClean="0"/>
              <a:t>What are some ways that you might address the following CDL elements in a lesson?</a:t>
            </a:r>
          </a:p>
          <a:p>
            <a:pPr lvl="1"/>
            <a:r>
              <a:rPr lang="en-US" dirty="0" smtClean="0"/>
              <a:t>Understanding social, cultural, &amp; historical context</a:t>
            </a:r>
          </a:p>
          <a:p>
            <a:pPr lvl="1"/>
            <a:r>
              <a:rPr lang="en-US" dirty="0" smtClean="0"/>
              <a:t>Critical thinking &amp; analysis</a:t>
            </a:r>
          </a:p>
          <a:p>
            <a:pPr lvl="1"/>
            <a:r>
              <a:rPr lang="en-US" dirty="0" smtClean="0"/>
              <a:t>Reflective practice</a:t>
            </a:r>
          </a:p>
          <a:p>
            <a:pPr lvl="1"/>
            <a:r>
              <a:rPr lang="en-US" dirty="0" smtClean="0"/>
              <a:t>Technology skills</a:t>
            </a:r>
          </a:p>
        </p:txBody>
      </p:sp>
    </p:spTree>
    <p:extLst>
      <p:ext uri="{BB962C8B-B14F-4D97-AF65-F5344CB8AC3E}">
        <p14:creationId xmlns:p14="http://schemas.microsoft.com/office/powerpoint/2010/main" val="7096801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8" name="Rounded Rectangle 7"/>
          <p:cNvSpPr/>
          <p:nvPr/>
        </p:nvSpPr>
        <p:spPr>
          <a:xfrm>
            <a:off x="-1722120" y="3722688"/>
            <a:ext cx="1630680" cy="2057400"/>
          </a:xfrm>
          <a:prstGeom prst="roundRect">
            <a:avLst>
              <a:gd name="adj" fmla="val 11341"/>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Don’t forget: You can copy-paste this slide into other presentations, and move or resize the poll.</a:t>
            </a:r>
            <a:endParaRPr lang="en-US" sz="1600" dirty="0"/>
          </a:p>
        </p:txBody>
      </p:sp>
      <p:sp>
        <p:nvSpPr>
          <p:cNvPr id="10" name="Right Arrow 9"/>
          <p:cNvSpPr/>
          <p:nvPr/>
        </p:nvSpPr>
        <p:spPr>
          <a:xfrm>
            <a:off x="-1722120" y="2971800"/>
            <a:ext cx="1630680" cy="548640"/>
          </a:xfrm>
          <a:prstGeom prst="rightArrow">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smtClean="0"/>
          </a:p>
        </p:txBody>
      </p:sp>
      <p:sp>
        <p:nvSpPr>
          <p:cNvPr id="4" name="TextBox 3"/>
          <p:cNvSpPr txBox="1"/>
          <p:nvPr/>
        </p:nvSpPr>
        <p:spPr>
          <a:xfrm>
            <a:off x="0" y="6611779"/>
            <a:ext cx="3352800" cy="246221"/>
          </a:xfrm>
          <a:prstGeom prst="rect">
            <a:avLst/>
          </a:prstGeom>
          <a:noFill/>
        </p:spPr>
        <p:txBody>
          <a:bodyPr wrap="square" rtlCol="0">
            <a:spAutoFit/>
          </a:bodyPr>
          <a:lstStyle/>
          <a:p>
            <a:endParaRPr lang="en-US" sz="1000" dirty="0"/>
          </a:p>
        </p:txBody>
      </p:sp>
    </p:spTree>
    <p:controls>
      <mc:AlternateContent xmlns:mc="http://schemas.openxmlformats.org/markup-compatibility/2006">
        <mc:Choice xmlns:v="urn:schemas-microsoft-com:vml" Requires="v">
          <p:control spid="4100" name="ShockwaveFlash1" r:id="rId2" imgW="8229600" imgH="6212426"/>
        </mc:Choice>
        <mc:Fallback>
          <p:control name="ShockwaveFlash1" r:id="rId2" imgW="8229600" imgH="6212426">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74638"/>
                  <a:ext cx="8229600" cy="621188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0170465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trangewoman.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7354" y="933035"/>
            <a:ext cx="6175368" cy="4399950"/>
          </a:xfrm>
          <a:prstGeom prst="rect">
            <a:avLst/>
          </a:prstGeom>
        </p:spPr>
      </p:pic>
    </p:spTree>
    <p:extLst>
      <p:ext uri="{BB962C8B-B14F-4D97-AF65-F5344CB8AC3E}">
        <p14:creationId xmlns:p14="http://schemas.microsoft.com/office/powerpoint/2010/main" val="30309676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ankyou.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0200" y="1938404"/>
            <a:ext cx="3390900" cy="2400300"/>
          </a:xfrm>
          <a:prstGeom prst="rect">
            <a:avLst/>
          </a:prstGeom>
          <a:ln>
            <a:solidFill>
              <a:schemeClr val="tx1"/>
            </a:solidFill>
          </a:ln>
        </p:spPr>
      </p:pic>
      <p:sp>
        <p:nvSpPr>
          <p:cNvPr id="2" name="TextBox 1"/>
          <p:cNvSpPr txBox="1"/>
          <p:nvPr/>
        </p:nvSpPr>
        <p:spPr>
          <a:xfrm>
            <a:off x="935704" y="5180579"/>
            <a:ext cx="6700385" cy="369332"/>
          </a:xfrm>
          <a:prstGeom prst="rect">
            <a:avLst/>
          </a:prstGeom>
          <a:noFill/>
        </p:spPr>
        <p:txBody>
          <a:bodyPr wrap="none" rtlCol="0">
            <a:spAutoFit/>
          </a:bodyPr>
          <a:lstStyle/>
          <a:p>
            <a:r>
              <a:rPr lang="en-US" dirty="0" smtClean="0"/>
              <a:t>Thanks to Dr. Chuck </a:t>
            </a:r>
            <a:r>
              <a:rPr lang="en-US" dirty="0" err="1" smtClean="0"/>
              <a:t>Kinzer</a:t>
            </a:r>
            <a:r>
              <a:rPr lang="en-US" dirty="0" smtClean="0"/>
              <a:t> and Lisa </a:t>
            </a:r>
            <a:r>
              <a:rPr lang="en-US" dirty="0" err="1" smtClean="0"/>
              <a:t>Twiss</a:t>
            </a:r>
            <a:r>
              <a:rPr lang="en-US" dirty="0" smtClean="0"/>
              <a:t> for contributing their ideas!</a:t>
            </a:r>
            <a:endParaRPr lang="en-US" dirty="0"/>
          </a:p>
        </p:txBody>
      </p:sp>
    </p:spTree>
    <p:extLst>
      <p:ext uri="{BB962C8B-B14F-4D97-AF65-F5344CB8AC3E}">
        <p14:creationId xmlns:p14="http://schemas.microsoft.com/office/powerpoint/2010/main" val="4835053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ungergamesfanfic.jpeg"/>
          <p:cNvPicPr>
            <a:picLocks noChangeAspect="1"/>
          </p:cNvPicPr>
          <p:nvPr/>
        </p:nvPicPr>
        <p:blipFill>
          <a:blip r:embed="rId3">
            <a:alphaModFix amt="44000"/>
          </a:blip>
          <a:stretch>
            <a:fillRect/>
          </a:stretch>
        </p:blipFill>
        <p:spPr>
          <a:xfrm>
            <a:off x="0" y="450410"/>
            <a:ext cx="9144000" cy="5854979"/>
          </a:xfrm>
          <a:prstGeom prst="rect">
            <a:avLst/>
          </a:prstGeom>
        </p:spPr>
      </p:pic>
      <p:sp>
        <p:nvSpPr>
          <p:cNvPr id="6" name="Content Placeholder 5"/>
          <p:cNvSpPr>
            <a:spLocks noGrp="1"/>
          </p:cNvSpPr>
          <p:nvPr>
            <p:ph idx="4294967295"/>
          </p:nvPr>
        </p:nvSpPr>
        <p:spPr>
          <a:xfrm>
            <a:off x="384307" y="0"/>
            <a:ext cx="8229600" cy="4525963"/>
          </a:xfrm>
        </p:spPr>
        <p:txBody>
          <a:bodyPr>
            <a:normAutofit/>
          </a:bodyPr>
          <a:lstStyle/>
          <a:p>
            <a:pPr marL="0" indent="0">
              <a:buNone/>
            </a:pPr>
            <a:r>
              <a:rPr lang="en-US" sz="3600" b="1" dirty="0" smtClean="0"/>
              <a:t>Participatory culture </a:t>
            </a:r>
          </a:p>
          <a:p>
            <a:pPr marL="0" indent="0">
              <a:buNone/>
            </a:pPr>
            <a:r>
              <a:rPr lang="en-US" dirty="0" smtClean="0"/>
              <a:t>“</a:t>
            </a:r>
            <a:r>
              <a:rPr lang="en-US" dirty="0"/>
              <a:t>relatively low barriers to artistic expression and civic engagement, strong support for creating and sharing one’s creations, … members believe their contributions </a:t>
            </a:r>
            <a:r>
              <a:rPr lang="en-US" dirty="0" smtClean="0"/>
              <a:t>matter” </a:t>
            </a:r>
            <a:r>
              <a:rPr lang="en-US" sz="2800" dirty="0"/>
              <a:t>(Jenkins, 2006, p. 3</a:t>
            </a:r>
            <a:r>
              <a:rPr lang="en-US" dirty="0"/>
              <a:t>).  </a:t>
            </a:r>
            <a:endParaRPr lang="en-US" dirty="0" smtClean="0"/>
          </a:p>
          <a:p>
            <a:pPr marL="0" indent="0">
              <a:buNone/>
            </a:pPr>
            <a:endParaRPr lang="en-US" dirty="0"/>
          </a:p>
        </p:txBody>
      </p:sp>
    </p:spTree>
    <p:extLst>
      <p:ext uri="{BB962C8B-B14F-4D97-AF65-F5344CB8AC3E}">
        <p14:creationId xmlns:p14="http://schemas.microsoft.com/office/powerpoint/2010/main" val="350224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herules.jpeg"/>
          <p:cNvPicPr>
            <a:picLocks noChangeAspect="1"/>
          </p:cNvPicPr>
          <p:nvPr/>
        </p:nvPicPr>
        <p:blipFill>
          <a:blip r:embed="rId3">
            <a:alphaModFix amt="30000"/>
          </a:blip>
          <a:stretch>
            <a:fillRect/>
          </a:stretch>
        </p:blipFill>
        <p:spPr>
          <a:xfrm>
            <a:off x="2896792" y="86917"/>
            <a:ext cx="6247208" cy="6247208"/>
          </a:xfrm>
          <a:prstGeom prst="rect">
            <a:avLst/>
          </a:prstGeom>
        </p:spPr>
      </p:pic>
      <p:sp>
        <p:nvSpPr>
          <p:cNvPr id="104451" name="Content Placeholder 2"/>
          <p:cNvSpPr>
            <a:spLocks noGrp="1"/>
          </p:cNvSpPr>
          <p:nvPr>
            <p:ph idx="4294967295"/>
          </p:nvPr>
        </p:nvSpPr>
        <p:spPr>
          <a:xfrm>
            <a:off x="350889" y="618327"/>
            <a:ext cx="7556500" cy="4916487"/>
          </a:xfrm>
        </p:spPr>
        <p:txBody>
          <a:bodyPr/>
          <a:lstStyle/>
          <a:p>
            <a:pPr eaLnBrk="1" hangingPunct="1">
              <a:lnSpc>
                <a:spcPct val="90000"/>
              </a:lnSpc>
              <a:buFont typeface="Wingdings" charset="0"/>
              <a:buNone/>
            </a:pPr>
            <a:endParaRPr lang="en-US" sz="2400" dirty="0">
              <a:ea typeface="ＭＳ Ｐゴシック" charset="0"/>
              <a:cs typeface="Arial" charset="0"/>
            </a:endParaRPr>
          </a:p>
          <a:p>
            <a:pPr marL="0" indent="0" eaLnBrk="1" hangingPunct="1">
              <a:lnSpc>
                <a:spcPct val="90000"/>
              </a:lnSpc>
              <a:buNone/>
            </a:pPr>
            <a:r>
              <a:rPr lang="en-US" dirty="0">
                <a:ea typeface="ＭＳ Ｐゴシック" charset="0"/>
                <a:cs typeface="Arial" charset="0"/>
              </a:rPr>
              <a:t>Participatory culture </a:t>
            </a:r>
            <a:r>
              <a:rPr lang="en-US" dirty="0" smtClean="0">
                <a:ea typeface="ＭＳ Ｐゴシック" charset="0"/>
                <a:cs typeface="Arial" charset="0"/>
              </a:rPr>
              <a:t>values certain </a:t>
            </a:r>
            <a:r>
              <a:rPr lang="en-US" b="1" dirty="0">
                <a:ea typeface="ＭＳ Ｐゴシック" charset="0"/>
                <a:cs typeface="Arial" charset="0"/>
              </a:rPr>
              <a:t>technological and cultural competencies</a:t>
            </a:r>
            <a:r>
              <a:rPr lang="en-US" dirty="0">
                <a:ea typeface="ＭＳ Ｐゴシック" charset="0"/>
                <a:cs typeface="Arial" charset="0"/>
              </a:rPr>
              <a:t> needed to create and communicate through media (Jenkins, 2006</a:t>
            </a:r>
            <a:r>
              <a:rPr lang="en-US" dirty="0" smtClean="0">
                <a:ea typeface="ＭＳ Ｐゴシック" charset="0"/>
                <a:cs typeface="Arial" charset="0"/>
              </a:rPr>
              <a:t>)</a:t>
            </a:r>
          </a:p>
          <a:p>
            <a:pPr marL="0" indent="0" eaLnBrk="1" hangingPunct="1">
              <a:lnSpc>
                <a:spcPct val="90000"/>
              </a:lnSpc>
              <a:buNone/>
            </a:pPr>
            <a:endParaRPr lang="en-US" dirty="0" smtClean="0">
              <a:ea typeface="ＭＳ Ｐゴシック" charset="0"/>
              <a:cs typeface="Arial" charset="0"/>
            </a:endParaRPr>
          </a:p>
          <a:p>
            <a:pPr eaLnBrk="1" hangingPunct="1">
              <a:lnSpc>
                <a:spcPct val="90000"/>
              </a:lnSpc>
            </a:pPr>
            <a:endParaRPr lang="en-US" sz="2400" dirty="0">
              <a:ea typeface="ＭＳ Ｐゴシック" charset="0"/>
              <a:cs typeface="Rockwell" charset="0"/>
            </a:endParaRPr>
          </a:p>
        </p:txBody>
      </p:sp>
    </p:spTree>
    <p:extLst>
      <p:ext uri="{BB962C8B-B14F-4D97-AF65-F5344CB8AC3E}">
        <p14:creationId xmlns:p14="http://schemas.microsoft.com/office/powerpoint/2010/main" val="14296181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gitalcitizenship.jpeg"/>
          <p:cNvPicPr>
            <a:picLocks noChangeAspect="1"/>
          </p:cNvPicPr>
          <p:nvPr/>
        </p:nvPicPr>
        <p:blipFill>
          <a:blip r:embed="rId3">
            <a:alphaModFix amt="37000"/>
          </a:blip>
          <a:stretch>
            <a:fillRect/>
          </a:stretch>
        </p:blipFill>
        <p:spPr>
          <a:xfrm>
            <a:off x="2000731" y="592791"/>
            <a:ext cx="6838878" cy="5122557"/>
          </a:xfrm>
          <a:prstGeom prst="rect">
            <a:avLst/>
          </a:prstGeom>
        </p:spPr>
      </p:pic>
      <p:sp>
        <p:nvSpPr>
          <p:cNvPr id="3" name="Content Placeholder 2"/>
          <p:cNvSpPr>
            <a:spLocks noGrp="1"/>
          </p:cNvSpPr>
          <p:nvPr>
            <p:ph idx="4294967295"/>
          </p:nvPr>
        </p:nvSpPr>
        <p:spPr>
          <a:xfrm>
            <a:off x="250635" y="1102962"/>
            <a:ext cx="8229600" cy="2443994"/>
          </a:xfrm>
        </p:spPr>
        <p:txBody>
          <a:bodyPr/>
          <a:lstStyle/>
          <a:p>
            <a:pPr marL="0" indent="0">
              <a:buNone/>
            </a:pPr>
            <a:r>
              <a:rPr lang="ja-JP" altLang="en-US" dirty="0">
                <a:ea typeface="ＭＳ Ｐゴシック" charset="0"/>
                <a:cs typeface="Arial" charset="0"/>
              </a:rPr>
              <a:t>“</a:t>
            </a:r>
            <a:r>
              <a:rPr lang="en-US" b="1" dirty="0">
                <a:solidFill>
                  <a:srgbClr val="000000"/>
                </a:solidFill>
                <a:ea typeface="ＭＳ Ｐゴシック" charset="0"/>
                <a:cs typeface="Arial" charset="0"/>
              </a:rPr>
              <a:t>digital citizenship</a:t>
            </a:r>
            <a:r>
              <a:rPr lang="en-US" dirty="0">
                <a:solidFill>
                  <a:srgbClr val="000000"/>
                </a:solidFill>
                <a:ea typeface="ＭＳ Ｐゴシック" charset="0"/>
                <a:cs typeface="Arial" charset="0"/>
              </a:rPr>
              <a:t> </a:t>
            </a:r>
            <a:r>
              <a:rPr lang="en-US" dirty="0">
                <a:ea typeface="ＭＳ Ｐゴシック" charset="0"/>
                <a:cs typeface="Arial" charset="0"/>
              </a:rPr>
              <a:t>as critical for students to learn effectively for a lifetime and live productively in our emerging global society</a:t>
            </a:r>
            <a:r>
              <a:rPr lang="ja-JP" altLang="en-US" dirty="0">
                <a:ea typeface="ＭＳ Ｐゴシック" charset="0"/>
                <a:cs typeface="Arial" charset="0"/>
              </a:rPr>
              <a:t>”</a:t>
            </a:r>
            <a:r>
              <a:rPr lang="en-US" sz="2800" dirty="0">
                <a:ea typeface="ＭＳ Ｐゴシック" charset="0"/>
                <a:cs typeface="Arial" charset="0"/>
              </a:rPr>
              <a:t> </a:t>
            </a:r>
            <a:r>
              <a:rPr lang="en-US" dirty="0">
                <a:ea typeface="ＭＳ Ｐゴシック" charset="0"/>
                <a:cs typeface="Arial" charset="0"/>
              </a:rPr>
              <a:t>(ISTE, 2007, </a:t>
            </a:r>
            <a:r>
              <a:rPr lang="en-US" dirty="0" err="1">
                <a:ea typeface="ＭＳ Ｐゴシック" charset="0"/>
                <a:cs typeface="Arial" charset="0"/>
              </a:rPr>
              <a:t>para</a:t>
            </a:r>
            <a:r>
              <a:rPr lang="en-US" dirty="0">
                <a:ea typeface="ＭＳ Ｐゴシック" charset="0"/>
                <a:cs typeface="Arial" charset="0"/>
              </a:rPr>
              <a:t>. 2</a:t>
            </a:r>
            <a:r>
              <a:rPr lang="en-US" dirty="0" smtClean="0">
                <a:ea typeface="ＭＳ Ｐゴシック" charset="0"/>
                <a:cs typeface="Arial" charset="0"/>
              </a:rPr>
              <a:t>)</a:t>
            </a:r>
          </a:p>
          <a:p>
            <a:pPr marL="0" indent="0">
              <a:buNone/>
            </a:pPr>
            <a:endParaRPr lang="en-US" dirty="0" smtClean="0">
              <a:ea typeface="ＭＳ Ｐゴシック" charset="0"/>
              <a:cs typeface="Arial" charset="0"/>
            </a:endParaRPr>
          </a:p>
        </p:txBody>
      </p:sp>
    </p:spTree>
    <p:extLst>
      <p:ext uri="{BB962C8B-B14F-4D97-AF65-F5344CB8AC3E}">
        <p14:creationId xmlns:p14="http://schemas.microsoft.com/office/powerpoint/2010/main" val="189654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792288" y="5680869"/>
            <a:ext cx="5486400" cy="566738"/>
          </a:xfrm>
        </p:spPr>
        <p:txBody>
          <a:bodyPr/>
          <a:lstStyle/>
          <a:p>
            <a:r>
              <a:rPr lang="en-US" b="0" dirty="0">
                <a:latin typeface="+mn-lt"/>
                <a:ea typeface="ＭＳ Ｐゴシック" charset="0"/>
                <a:cs typeface="Arial" charset="0"/>
              </a:rPr>
              <a:t>Mishra &amp; </a:t>
            </a:r>
            <a:r>
              <a:rPr lang="en-US" b="0" dirty="0" err="1">
                <a:latin typeface="+mn-lt"/>
                <a:ea typeface="ＭＳ Ｐゴシック" charset="0"/>
                <a:cs typeface="Arial" charset="0"/>
              </a:rPr>
              <a:t>Kereliuk</a:t>
            </a:r>
            <a:r>
              <a:rPr lang="en-US" b="0" dirty="0">
                <a:latin typeface="+mn-lt"/>
                <a:ea typeface="ＭＳ Ｐゴシック" charset="0"/>
                <a:cs typeface="Arial" charset="0"/>
              </a:rPr>
              <a:t> (2011)</a:t>
            </a:r>
            <a:endParaRPr lang="en-US" sz="3600" b="0" dirty="0">
              <a:latin typeface="+mn-lt"/>
              <a:ea typeface="ＭＳ Ｐゴシック" charset="0"/>
              <a:cs typeface="Arial" charset="0"/>
            </a:endParaRPr>
          </a:p>
        </p:txBody>
      </p:sp>
      <p:pic>
        <p:nvPicPr>
          <p:cNvPr id="30724" name="Picture 5" descr="mishra_21stcenturydiagram"/>
          <p:cNvPicPr>
            <a:picLocks noGrp="1" noChangeAspect="1" noChangeArrowheads="1"/>
          </p:cNvPicPr>
          <p:nvPr>
            <p:ph type="pic" idx="1"/>
          </p:nvPr>
        </p:nvPicPr>
        <p:blipFill>
          <a:blip r:embed="rId3">
            <a:extLst>
              <a:ext uri="{28A0092B-C50C-407E-A947-70E740481C1C}">
                <a14:useLocalDpi xmlns:a14="http://schemas.microsoft.com/office/drawing/2010/main" val="0"/>
              </a:ext>
            </a:extLst>
          </a:blip>
          <a:srcRect t="1633" b="1633"/>
          <a:stretch>
            <a:fillRect/>
          </a:stretch>
        </p:blipFill>
        <p:spPr>
          <a:xfrm>
            <a:off x="769644" y="282866"/>
            <a:ext cx="7351712" cy="5513784"/>
          </a:xfrm>
        </p:spPr>
      </p:pic>
      <p:sp>
        <p:nvSpPr>
          <p:cNvPr id="30725" name="Oval 6"/>
          <p:cNvSpPr>
            <a:spLocks noChangeArrowheads="1"/>
          </p:cNvSpPr>
          <p:nvPr/>
        </p:nvSpPr>
        <p:spPr bwMode="auto">
          <a:xfrm>
            <a:off x="769644" y="4052094"/>
            <a:ext cx="5721350" cy="1628775"/>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solidFill>
                <a:schemeClr val="accent1"/>
              </a:solidFill>
            </a:endParaRPr>
          </a:p>
        </p:txBody>
      </p:sp>
    </p:spTree>
    <p:extLst>
      <p:ext uri="{BB962C8B-B14F-4D97-AF65-F5344CB8AC3E}">
        <p14:creationId xmlns:p14="http://schemas.microsoft.com/office/powerpoint/2010/main" val="32951198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computerlab.jpeg"/>
          <p:cNvPicPr>
            <a:picLocks noGrp="1" noChangeAspect="1"/>
          </p:cNvPicPr>
          <p:nvPr>
            <p:ph idx="4294967295"/>
          </p:nvPr>
        </p:nvPicPr>
        <p:blipFill>
          <a:blip r:embed="rId3"/>
          <a:srcRect l="-58023" r="-58023"/>
          <a:stretch>
            <a:fillRect/>
          </a:stretch>
        </p:blipFill>
        <p:spPr>
          <a:xfrm>
            <a:off x="-4494721" y="213137"/>
            <a:ext cx="18188918" cy="5602476"/>
          </a:xfrm>
        </p:spPr>
      </p:pic>
      <p:sp>
        <p:nvSpPr>
          <p:cNvPr id="7" name="TextBox 6"/>
          <p:cNvSpPr txBox="1"/>
          <p:nvPr/>
        </p:nvSpPr>
        <p:spPr>
          <a:xfrm>
            <a:off x="1503810" y="5849037"/>
            <a:ext cx="8325259" cy="523220"/>
          </a:xfrm>
          <a:prstGeom prst="rect">
            <a:avLst/>
          </a:prstGeom>
          <a:noFill/>
        </p:spPr>
        <p:txBody>
          <a:bodyPr wrap="square" rtlCol="0">
            <a:spAutoFit/>
          </a:bodyPr>
          <a:lstStyle/>
          <a:p>
            <a:r>
              <a:rPr lang="en-US" sz="2800" dirty="0" smtClean="0"/>
              <a:t>Is this 21</a:t>
            </a:r>
            <a:r>
              <a:rPr lang="en-US" sz="2800" baseline="30000" dirty="0" smtClean="0"/>
              <a:t>st</a:t>
            </a:r>
            <a:r>
              <a:rPr lang="en-US" sz="2800" dirty="0" smtClean="0"/>
              <a:t> century </a:t>
            </a:r>
            <a:r>
              <a:rPr lang="en-US" sz="2800" dirty="0"/>
              <a:t>l</a:t>
            </a:r>
            <a:r>
              <a:rPr lang="en-US" sz="2800" dirty="0" smtClean="0"/>
              <a:t>earning?  Is this participatory?</a:t>
            </a:r>
            <a:endParaRPr lang="en-US" sz="2800" dirty="0"/>
          </a:p>
        </p:txBody>
      </p:sp>
    </p:spTree>
    <p:extLst>
      <p:ext uri="{BB962C8B-B14F-4D97-AF65-F5344CB8AC3E}">
        <p14:creationId xmlns:p14="http://schemas.microsoft.com/office/powerpoint/2010/main" val="17421602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5685</TotalTime>
  <Words>2308</Words>
  <Application>Microsoft Office PowerPoint</Application>
  <PresentationFormat>On-screen Show (4:3)</PresentationFormat>
  <Paragraphs>218</Paragraphs>
  <Slides>43</Slides>
  <Notes>35</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Beyond Technology Skills: Designing for Critical Digital Literacies</vt:lpstr>
      <vt:lpstr>NOTE From Sarah</vt:lpstr>
      <vt:lpstr>Session Overview</vt:lpstr>
      <vt:lpstr>Some context</vt:lpstr>
      <vt:lpstr>PowerPoint Presentation</vt:lpstr>
      <vt:lpstr>PowerPoint Presentation</vt:lpstr>
      <vt:lpstr>PowerPoint Presentation</vt:lpstr>
      <vt:lpstr>Mishra &amp; Kereliuk (2011)</vt:lpstr>
      <vt:lpstr>PowerPoint Presentation</vt:lpstr>
      <vt:lpstr>What do we mean by critical digital literacy?</vt:lpstr>
      <vt:lpstr>PowerPoint Presentation</vt:lpstr>
      <vt:lpstr>Critical Digital Literacy (CDL)</vt:lpstr>
      <vt:lpstr>CDL: 4 Components</vt:lpstr>
      <vt:lpstr>“Critical”</vt:lpstr>
      <vt:lpstr>PowerPoint Presentation</vt:lpstr>
      <vt:lpstr>“Digital literacy”</vt:lpstr>
      <vt:lpstr>“Digital Literacy(ies)”</vt:lpstr>
      <vt:lpstr>WHY Critical Digital Literacy?</vt:lpstr>
      <vt:lpstr>Increasing Student Engagement</vt:lpstr>
      <vt:lpstr>CDL &amp; Student Engagement</vt:lpstr>
      <vt:lpstr>PowerPoint Presentation</vt:lpstr>
      <vt:lpstr>PowerPoint Presentation</vt:lpstr>
      <vt:lpstr>CDL in depth</vt:lpstr>
      <vt:lpstr>CDL: 4 Components</vt:lpstr>
      <vt:lpstr>PowerPoint Presentation</vt:lpstr>
      <vt:lpstr>1. Understanding cultural, social, and historical contexts of technology use</vt:lpstr>
      <vt:lpstr>PowerPoint Presentation</vt:lpstr>
      <vt:lpstr>2. Critical thinking and analysis </vt:lpstr>
      <vt:lpstr>Do you see any issues or challenges with using social media to coordinate social action?</vt:lpstr>
      <vt:lpstr>PowerPoint Presentation</vt:lpstr>
      <vt:lpstr>Reflective Practice</vt:lpstr>
      <vt:lpstr>PowerPoint Presentation</vt:lpstr>
      <vt:lpstr>Functional Skills</vt:lpstr>
      <vt:lpstr>Designing instruction with and for cdl</vt:lpstr>
      <vt:lpstr>Design Approaches</vt:lpstr>
      <vt:lpstr>Sample Activity 1</vt:lpstr>
      <vt:lpstr>PowerPoint Presentation</vt:lpstr>
      <vt:lpstr>Sample Activity 2</vt:lpstr>
      <vt:lpstr>PowerPoint Presentation</vt:lpstr>
      <vt:lpstr>Your Turn!</vt:lpstr>
      <vt:lpstr>PowerPoint Presentation</vt:lpstr>
      <vt:lpstr>PowerPoint Presentation</vt:lpstr>
      <vt:lpstr>PowerPoint Presentation</vt:lpstr>
    </vt:vector>
  </TitlesOfParts>
  <Company>Towson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 Santana</dc:creator>
  <cp:lastModifiedBy>Carolyn L. Cook</cp:lastModifiedBy>
  <cp:revision>292</cp:revision>
  <dcterms:created xsi:type="dcterms:W3CDTF">2012-06-20T19:40:56Z</dcterms:created>
  <dcterms:modified xsi:type="dcterms:W3CDTF">2012-06-29T01:19:11Z</dcterms:modified>
</cp:coreProperties>
</file>